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7"/>
  </p:notesMasterIdLst>
  <p:sldIdLst>
    <p:sldId id="331" r:id="rId2"/>
    <p:sldId id="340" r:id="rId3"/>
    <p:sldId id="259" r:id="rId4"/>
    <p:sldId id="426" r:id="rId5"/>
    <p:sldId id="360" r:id="rId6"/>
    <p:sldId id="424" r:id="rId7"/>
    <p:sldId id="332" r:id="rId8"/>
    <p:sldId id="403" r:id="rId9"/>
    <p:sldId id="336" r:id="rId10"/>
    <p:sldId id="386" r:id="rId11"/>
    <p:sldId id="338" r:id="rId12"/>
    <p:sldId id="401" r:id="rId13"/>
    <p:sldId id="425" r:id="rId14"/>
    <p:sldId id="398" r:id="rId15"/>
    <p:sldId id="428" r:id="rId16"/>
    <p:sldId id="388" r:id="rId17"/>
    <p:sldId id="432" r:id="rId18"/>
    <p:sldId id="434" r:id="rId19"/>
    <p:sldId id="436" r:id="rId20"/>
    <p:sldId id="433" r:id="rId21"/>
    <p:sldId id="423" r:id="rId22"/>
    <p:sldId id="421" r:id="rId23"/>
    <p:sldId id="341" r:id="rId24"/>
    <p:sldId id="347" r:id="rId25"/>
    <p:sldId id="350" r:id="rId2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11111"/>
    <a:srgbClr val="ECD579"/>
    <a:srgbClr val="60A3C0"/>
    <a:srgbClr val="003260"/>
    <a:srgbClr val="2B914F"/>
    <a:srgbClr val="23252E"/>
    <a:srgbClr val="70AD47"/>
    <a:srgbClr val="F1CA3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 autoAdjust="0"/>
    <p:restoredTop sz="90245" autoAdjust="0"/>
  </p:normalViewPr>
  <p:slideViewPr>
    <p:cSldViewPr snapToGrid="0">
      <p:cViewPr varScale="1">
        <p:scale>
          <a:sx n="121" d="100"/>
          <a:sy n="121" d="100"/>
        </p:scale>
        <p:origin x="1488" y="184"/>
      </p:cViewPr>
      <p:guideLst>
        <p:guide orient="horz" pos="2251"/>
        <p:guide pos="30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971C3-2FE8-A041-81A8-50F459037EA8}" type="datetimeFigureOut">
              <a:rPr kumimoji="1" lang="ko-Kore-KR" altLang="en-US" smtClean="0"/>
              <a:t>4/13/25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0568-9006-0845-A338-543A1244C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52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상황 </a:t>
            </a:r>
            <a:br>
              <a:rPr lang="en-US" altLang="ko-KR" dirty="0"/>
            </a:br>
            <a:r>
              <a:rPr lang="en-US" altLang="ko-KR" dirty="0" err="1"/>
              <a:t>bHaptics</a:t>
            </a:r>
            <a:r>
              <a:rPr lang="en-US" altLang="ko-KR" dirty="0"/>
              <a:t> Player : </a:t>
            </a:r>
            <a:r>
              <a:rPr lang="en-US" altLang="ko-KR" dirty="0" err="1"/>
              <a:t>TactSuit</a:t>
            </a:r>
            <a:r>
              <a:rPr lang="en-US" altLang="ko-KR" dirty="0"/>
              <a:t> </a:t>
            </a:r>
            <a:r>
              <a:rPr lang="ko-KR" altLang="en-US" dirty="0"/>
              <a:t>제어하는 공식 앱 </a:t>
            </a:r>
            <a:r>
              <a:rPr lang="en-US" altLang="ko-KR" dirty="0"/>
              <a:t>( </a:t>
            </a:r>
            <a:r>
              <a:rPr lang="ko-KR" altLang="en-US" dirty="0"/>
              <a:t>진동 피드백 등을 제공해준다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205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679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558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https://</a:t>
            </a:r>
            <a:r>
              <a:rPr kumimoji="1" lang="en-US" altLang="ko-KR" err="1"/>
              <a:t>enidanny.github.io</a:t>
            </a:r>
            <a:r>
              <a:rPr kumimoji="1" lang="en-US" altLang="ko-KR"/>
              <a:t>/</a:t>
            </a:r>
            <a:r>
              <a:rPr kumimoji="1" lang="en-US" altLang="ko-KR" err="1"/>
              <a:t>ble</a:t>
            </a:r>
            <a:r>
              <a:rPr kumimoji="1" lang="en-US" altLang="ko-KR"/>
              <a:t>/</a:t>
            </a:r>
            <a:r>
              <a:rPr kumimoji="1" lang="en-US" altLang="ko-KR" err="1"/>
              <a:t>ble-att-gatt</a:t>
            </a:r>
            <a:r>
              <a:rPr kumimoji="1" lang="en-US" altLang="ko-KR"/>
              <a:t>/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231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2081-CB0C-6E55-5186-74333272F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42AC67-1EB6-4EF4-80F7-7CE42C55F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3FDF6F-299A-79C2-A3ED-01D133E40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https://</a:t>
            </a:r>
            <a:r>
              <a:rPr kumimoji="1" lang="en-US" altLang="ko-KR" err="1"/>
              <a:t>enidanny.github.io</a:t>
            </a:r>
            <a:r>
              <a:rPr kumimoji="1" lang="en-US" altLang="ko-KR"/>
              <a:t>/</a:t>
            </a:r>
            <a:r>
              <a:rPr kumimoji="1" lang="en-US" altLang="ko-KR" err="1"/>
              <a:t>ble</a:t>
            </a:r>
            <a:r>
              <a:rPr kumimoji="1" lang="en-US" altLang="ko-KR"/>
              <a:t>/</a:t>
            </a:r>
            <a:r>
              <a:rPr kumimoji="1" lang="en-US" altLang="ko-KR" err="1"/>
              <a:t>ble-att-gatt</a:t>
            </a:r>
            <a:r>
              <a:rPr kumimoji="1" lang="en-US" altLang="ko-KR"/>
              <a:t>/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BB8CB-2E26-0BA5-53FD-A380DA3C2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35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공격 전 컴퓨터 </a:t>
            </a:r>
            <a:r>
              <a:rPr lang="en-US" altLang="ko-KR" dirty="0"/>
              <a:t>A</a:t>
            </a:r>
            <a:r>
              <a:rPr lang="ko-KR" altLang="en-US" dirty="0"/>
              <a:t>와 조명이 연결되어 불빛이 들어옴</a:t>
            </a:r>
            <a:endParaRPr lang="en-US" altLang="ko-KR" dirty="0"/>
          </a:p>
          <a:p>
            <a:r>
              <a:rPr lang="ko-KR" altLang="en-US" dirty="0"/>
              <a:t>공격 후 컴퓨터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와 조명이 연결을 끊기는 순간을 기다리다가 끊기면 바로 연결하여 값을 바꾸고 주도권을 가져간다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16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둘 다 장치를 스캔하여 값을 쓰는 방식은 같으나 </a:t>
            </a:r>
            <a:r>
              <a:rPr lang="en-US" altLang="ko-KR" dirty="0"/>
              <a:t>B</a:t>
            </a:r>
            <a:r>
              <a:rPr lang="ko-KR" altLang="en-US" dirty="0"/>
              <a:t>의 경우 지속적으로 연결을 시도하는 코드가 추가됨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739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83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F59C82-3FA6-6D40-A96C-5D212AF0FF43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A93CA"/>
              </a:gs>
              <a:gs pos="76000">
                <a:srgbClr val="003E7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AD84-9EBA-191C-5802-459ADD1DAD8F}"/>
              </a:ext>
            </a:extLst>
          </p:cNvPr>
          <p:cNvSpPr txBox="1">
            <a:spLocks/>
          </p:cNvSpPr>
          <p:nvPr userDrawn="1"/>
        </p:nvSpPr>
        <p:spPr>
          <a:xfrm>
            <a:off x="3838575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24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884E-6282-B34E-98FB-0E24489849B5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1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6533-AC09-B146-8216-8715EF62E7C1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61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38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EB69-FD53-C743-B21E-723777EB6C09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8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2917B-A0D4-C04B-8C35-E3513FB2B74E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356352"/>
            <a:ext cx="2228850" cy="365125"/>
          </a:xfrm>
        </p:spPr>
        <p:txBody>
          <a:bodyPr/>
          <a:lstStyle>
            <a:lvl1pPr algn="ctr">
              <a:defRPr/>
            </a:lvl1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B29D0-3CA3-9343-9A04-93AA93ED551A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985B7"/>
              </a:gs>
              <a:gs pos="47000">
                <a:srgbClr val="003E78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2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0730-2B45-E946-A0B3-9E71CE126F28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0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8F16-6EE0-7348-BF8B-42B6A9BB0833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4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848C-E409-6F49-BAB6-BD0AF5FB5CB1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84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CED9-FA0B-0345-907F-9788E37A5CC3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A055-92A9-8341-8328-584F0FF08675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84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10E-6312-2D4C-A939-34ED7F65D512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293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0E586-C19F-5E48-BADB-7CB3B062922F}" type="datetime1">
              <a:rPr kumimoji="1" lang="ko-KR" altLang="en-US" smtClean="0"/>
              <a:t>2025. 4. 13.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69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BB3481A-BFD8-F447-B6B6-19A72474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3" name="자유형 12">
            <a:extLst>
              <a:ext uri="{FF2B5EF4-FFF2-40B4-BE49-F238E27FC236}">
                <a16:creationId xmlns:a16="http://schemas.microsoft.com/office/drawing/2014/main" id="{998016EB-A1E2-D94B-B6AB-7123EB7E534E}"/>
              </a:ext>
            </a:extLst>
          </p:cNvPr>
          <p:cNvSpPr/>
          <p:nvPr/>
        </p:nvSpPr>
        <p:spPr>
          <a:xfrm rot="10800000">
            <a:off x="2927927" y="0"/>
            <a:ext cx="6978058" cy="6858000"/>
          </a:xfrm>
          <a:custGeom>
            <a:avLst/>
            <a:gdLst>
              <a:gd name="connsiteX0" fmla="*/ 0 w 1765197"/>
              <a:gd name="connsiteY0" fmla="*/ 0 h 1504102"/>
              <a:gd name="connsiteX1" fmla="*/ 847064 w 1765197"/>
              <a:gd name="connsiteY1" fmla="*/ 0 h 1504102"/>
              <a:gd name="connsiteX2" fmla="*/ 1765197 w 1765197"/>
              <a:gd name="connsiteY2" fmla="*/ 1504102 h 1504102"/>
              <a:gd name="connsiteX3" fmla="*/ 0 w 1765197"/>
              <a:gd name="connsiteY3" fmla="*/ 1504102 h 150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197" h="1504102">
                <a:moveTo>
                  <a:pt x="0" y="0"/>
                </a:moveTo>
                <a:lnTo>
                  <a:pt x="847064" y="0"/>
                </a:lnTo>
                <a:lnTo>
                  <a:pt x="1765197" y="1504102"/>
                </a:lnTo>
                <a:lnTo>
                  <a:pt x="0" y="1504102"/>
                </a:lnTo>
                <a:close/>
              </a:path>
            </a:pathLst>
          </a:custGeom>
          <a:solidFill>
            <a:schemeClr val="bg1">
              <a:alpha val="9077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D0680-3692-4345-87C2-B7B6DB724C5D}"/>
              </a:ext>
            </a:extLst>
          </p:cNvPr>
          <p:cNvSpPr txBox="1"/>
          <p:nvPr/>
        </p:nvSpPr>
        <p:spPr>
          <a:xfrm>
            <a:off x="5181277" y="1997827"/>
            <a:ext cx="4596707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kumimoji="1" lang="en-US" altLang="ko-KR" sz="32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AR</a:t>
            </a:r>
            <a:r>
              <a:rPr kumimoji="1" lang="ko-KR" altLang="en-US" sz="32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기기의 무선 네트워크</a:t>
            </a:r>
            <a:endParaRPr kumimoji="1" lang="en-US" altLang="ko-KR" sz="3200" b="1" spc="-150">
              <a:gradFill>
                <a:gsLst>
                  <a:gs pos="0">
                    <a:srgbClr val="1A93CA"/>
                  </a:gs>
                  <a:gs pos="76000">
                    <a:srgbClr val="00498E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/>
              <a:cs typeface="Malayalam MN" pitchFamily="2" charset="0"/>
            </a:endParaRPr>
          </a:p>
          <a:p>
            <a:pPr algn="r"/>
            <a:r>
              <a:rPr kumimoji="1" lang="ko-KR" altLang="en-US" sz="32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취약점 분석 연구</a:t>
            </a:r>
            <a:endParaRPr kumimoji="1" lang="en-US" altLang="ko-KR" sz="3200" b="1" spc="-150">
              <a:gradFill>
                <a:gsLst>
                  <a:gs pos="0">
                    <a:srgbClr val="1A93CA"/>
                  </a:gs>
                  <a:gs pos="76000">
                    <a:srgbClr val="00498E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ayalam M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B266F-50AF-DE41-A3A5-B1DABA675C67}"/>
              </a:ext>
            </a:extLst>
          </p:cNvPr>
          <p:cNvSpPr txBox="1"/>
          <p:nvPr/>
        </p:nvSpPr>
        <p:spPr>
          <a:xfrm>
            <a:off x="6570016" y="3610216"/>
            <a:ext cx="3220754" cy="836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지도교수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: 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ko-KR" altLang="en-US" sz="1400" spc="-150" err="1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방인규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교수님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지능미디어공하과 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20221095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민현선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20221110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이다은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C135D-0F5E-4842-97E7-0B31C1030568}"/>
              </a:ext>
            </a:extLst>
          </p:cNvPr>
          <p:cNvSpPr txBox="1"/>
          <p:nvPr/>
        </p:nvSpPr>
        <p:spPr>
          <a:xfrm>
            <a:off x="8560951" y="3234909"/>
            <a:ext cx="12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2024.04.14.</a:t>
            </a:r>
            <a:endParaRPr kumimoji="1" lang="ko-Kore-KR" altLang="en-US" sz="160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F040AC2-1922-7A4D-8BA0-A44029B3F9CB}"/>
              </a:ext>
            </a:extLst>
          </p:cNvPr>
          <p:cNvSpPr/>
          <p:nvPr/>
        </p:nvSpPr>
        <p:spPr>
          <a:xfrm>
            <a:off x="6675120" y="1532817"/>
            <a:ext cx="3115648" cy="2989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2025 </a:t>
            </a:r>
            <a:r>
              <a:rPr kumimoji="1" lang="ko-KR" altLang="en-US" sz="160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캡스톤디자인</a:t>
            </a:r>
            <a:r>
              <a:rPr kumimoji="1" lang="ko-KR" altLang="en-US" sz="1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중간발표</a:t>
            </a:r>
            <a:endParaRPr kumimoji="1" lang="ko-Kore-KR" altLang="en-US" sz="16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8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17E38B2-5117-A34A-A85F-0DB6EBDB6965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설계 사양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884D878D-8550-7746-859C-C5916635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E5B17-15BD-E5D9-F6D9-5FABFD592D74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809147-A197-3B95-FA27-58082F4A6688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설계 사양</a:t>
              </a:r>
              <a:endParaRPr lang="ko-Kore-KR" altLang="en-US" sz="20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DE9EAD4-6F5D-804C-5A0C-50C4D0694C65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8A9C0-C8BB-2368-7AE2-4DC8D021D913}"/>
              </a:ext>
            </a:extLst>
          </p:cNvPr>
          <p:cNvGrpSpPr/>
          <p:nvPr/>
        </p:nvGrpSpPr>
        <p:grpSpPr>
          <a:xfrm>
            <a:off x="531127" y="1408714"/>
            <a:ext cx="4022268" cy="1910714"/>
            <a:chOff x="711042" y="1478114"/>
            <a:chExt cx="4022268" cy="1910714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9AB43958-EDA1-0F34-88F0-A17E5453F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89" y="1596433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250">
              <a:extLst>
                <a:ext uri="{FF2B5EF4-FFF2-40B4-BE49-F238E27FC236}">
                  <a16:creationId xmlns:a16="http://schemas.microsoft.com/office/drawing/2014/main" id="{0FF8B512-569C-1B10-1927-7B97A637230D}"/>
                </a:ext>
              </a:extLst>
            </p:cNvPr>
            <p:cNvSpPr/>
            <p:nvPr/>
          </p:nvSpPr>
          <p:spPr>
            <a:xfrm>
              <a:off x="711042" y="1478114"/>
              <a:ext cx="4022268" cy="461664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 환경</a:t>
              </a:r>
            </a:p>
          </p:txBody>
        </p:sp>
        <p:sp>
          <p:nvSpPr>
            <p:cNvPr id="12" name="모서리가 둥근 직사각형 129">
              <a:extLst>
                <a:ext uri="{FF2B5EF4-FFF2-40B4-BE49-F238E27FC236}">
                  <a16:creationId xmlns:a16="http://schemas.microsoft.com/office/drawing/2014/main" id="{D8B03945-06B2-CBC2-BDFB-C8FA9695624B}"/>
                </a:ext>
              </a:extLst>
            </p:cNvPr>
            <p:cNvSpPr/>
            <p:nvPr/>
          </p:nvSpPr>
          <p:spPr>
            <a:xfrm>
              <a:off x="861200" y="1993143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노트북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windows, </a:t>
              </a:r>
              <a:r>
                <a:rPr lang="en-US" altLang="ko-KR" sz="160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Kali_Linux</a:t>
              </a:r>
              <a:endParaRPr lang="en-US" altLang="ko-KR" sz="16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VirtualBox – Kali_Linux_2025.1a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6CD21-6694-EECD-2095-6867C23A94A7}"/>
              </a:ext>
            </a:extLst>
          </p:cNvPr>
          <p:cNvSpPr/>
          <p:nvPr/>
        </p:nvSpPr>
        <p:spPr>
          <a:xfrm>
            <a:off x="5515898" y="2895311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Windows</a:t>
            </a:r>
          </a:p>
        </p:txBody>
      </p:sp>
      <p:pic>
        <p:nvPicPr>
          <p:cNvPr id="1028" name="Picture 4" descr="Kali Linux | Brands of the World™ | Download vector logos and logotypes">
            <a:extLst>
              <a:ext uri="{FF2B5EF4-FFF2-40B4-BE49-F238E27FC236}">
                <a16:creationId xmlns:a16="http://schemas.microsoft.com/office/drawing/2014/main" id="{8864621A-B73A-5118-5E30-67B77C67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53" y="1349722"/>
            <a:ext cx="1591200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F2018-CD75-AFCA-8EF7-73F6A2FF0ABB}"/>
              </a:ext>
            </a:extLst>
          </p:cNvPr>
          <p:cNvSpPr/>
          <p:nvPr/>
        </p:nvSpPr>
        <p:spPr>
          <a:xfrm>
            <a:off x="7657154" y="2844204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Kali Linux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07D01C-840D-DC2D-E05F-189AB5FC9C84}"/>
              </a:ext>
            </a:extLst>
          </p:cNvPr>
          <p:cNvGrpSpPr/>
          <p:nvPr/>
        </p:nvGrpSpPr>
        <p:grpSpPr>
          <a:xfrm>
            <a:off x="528504" y="3884478"/>
            <a:ext cx="4022269" cy="1910793"/>
            <a:chOff x="5172689" y="1478114"/>
            <a:chExt cx="4022269" cy="1910793"/>
          </a:xfrm>
        </p:grpSpPr>
        <p:sp>
          <p:nvSpPr>
            <p:cNvPr id="16" name="AutoShape 61">
              <a:extLst>
                <a:ext uri="{FF2B5EF4-FFF2-40B4-BE49-F238E27FC236}">
                  <a16:creationId xmlns:a16="http://schemas.microsoft.com/office/drawing/2014/main" id="{CF0CA4FF-6A53-3066-893E-8608E17C9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7" name="모서리가 둥근 직사각형 129">
              <a:extLst>
                <a:ext uri="{FF2B5EF4-FFF2-40B4-BE49-F238E27FC236}">
                  <a16:creationId xmlns:a16="http://schemas.microsoft.com/office/drawing/2014/main" id="{20C3B6CD-57F4-D782-0A3C-67C09814754C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블루투스 </a:t>
              </a:r>
              <a:r>
                <a:rPr lang="ko-KR" altLang="en-US" sz="160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동글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en-US" altLang="ko-KR" sz="160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tp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-link UB400</a:t>
              </a:r>
            </a:p>
            <a:p>
              <a:pPr lvl="2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  YB-BT500050</a:t>
              </a:r>
            </a:p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오렌지보드 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BLE </a:t>
              </a: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 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조명</a:t>
              </a:r>
              <a:endParaRPr lang="en-US" altLang="ko-KR" sz="16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250">
              <a:extLst>
                <a:ext uri="{FF2B5EF4-FFF2-40B4-BE49-F238E27FC236}">
                  <a16:creationId xmlns:a16="http://schemas.microsoft.com/office/drawing/2014/main" id="{2F53D7E7-4C64-90E8-49FA-DD0D62EF9DEC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기기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0D805C-CD1C-4550-2BD5-FB384B4B52E2}"/>
              </a:ext>
            </a:extLst>
          </p:cNvPr>
          <p:cNvSpPr/>
          <p:nvPr/>
        </p:nvSpPr>
        <p:spPr>
          <a:xfrm>
            <a:off x="5515898" y="5419841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ko-KR" altLang="en-US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블루투스 </a:t>
            </a:r>
            <a:r>
              <a:rPr lang="ko-KR" altLang="en-US" sz="1600" err="1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동글</a:t>
            </a:r>
            <a:endParaRPr lang="en-US" altLang="ko-KR" sz="1600">
              <a:solidFill>
                <a:prstClr val="black">
                  <a:lumMod val="95000"/>
                  <a:lumOff val="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CFCCF-4D7A-A833-DDF7-9B7737BB2C4C}"/>
              </a:ext>
            </a:extLst>
          </p:cNvPr>
          <p:cNvSpPr/>
          <p:nvPr/>
        </p:nvSpPr>
        <p:spPr>
          <a:xfrm>
            <a:off x="7656544" y="5419841"/>
            <a:ext cx="1696819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ko-KR" altLang="en-US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오렌지보드</a:t>
            </a:r>
            <a:endParaRPr lang="en-US" altLang="ko-KR" sz="1600">
              <a:solidFill>
                <a:prstClr val="black">
                  <a:lumMod val="95000"/>
                  <a:lumOff val="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8EF434-2FDD-4245-E5BB-4F72479BDA7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66" y="3808602"/>
            <a:ext cx="1547632" cy="1333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8791F-F3CA-839A-1BC3-D1C03EA1E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88" y="3692673"/>
            <a:ext cx="2077530" cy="1413826"/>
          </a:xfrm>
          <a:prstGeom prst="rect">
            <a:avLst/>
          </a:prstGeom>
        </p:spPr>
      </p:pic>
      <p:pic>
        <p:nvPicPr>
          <p:cNvPr id="28" name="Picture 4" descr="윈도우 11 바탕화면 아이콘 설정 컴퓨터와 문서, 제어판과 네트워크 표시하는 방법 : 네이버 블로그">
            <a:extLst>
              <a:ext uri="{FF2B5EF4-FFF2-40B4-BE49-F238E27FC236}">
                <a16:creationId xmlns:a16="http://schemas.microsoft.com/office/drawing/2014/main" id="{6CAFA596-7B6C-D235-9B31-923FD427A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9677" r="1979" b="40416"/>
          <a:stretch/>
        </p:blipFill>
        <p:spPr bwMode="auto">
          <a:xfrm>
            <a:off x="5372884" y="1955867"/>
            <a:ext cx="2017818" cy="4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3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65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내용 및 중간 결과물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0D9884-EA35-23FD-5FA5-CB90E4A29A7A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</a:t>
            </a: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기기의 무선 네트워크 보안</a:t>
            </a:r>
            <a:b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취약점 분석 연구</a:t>
            </a:r>
          </a:p>
        </p:txBody>
      </p:sp>
    </p:spTree>
    <p:extLst>
      <p:ext uri="{BB962C8B-B14F-4D97-AF65-F5344CB8AC3E}">
        <p14:creationId xmlns:p14="http://schemas.microsoft.com/office/powerpoint/2010/main" val="101940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1924732" cy="400110"/>
            <a:chOff x="426707" y="780267"/>
            <a:chExt cx="19247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18229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단계 세분화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7F12F-6E91-BAD3-735A-A1104FCD2D44}"/>
              </a:ext>
            </a:extLst>
          </p:cNvPr>
          <p:cNvSpPr txBox="1"/>
          <p:nvPr/>
        </p:nvSpPr>
        <p:spPr>
          <a:xfrm>
            <a:off x="517236" y="1262747"/>
            <a:ext cx="887152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프로젝트의 공격 실험은 크게 두 단계로 나누어 진행</a:t>
            </a:r>
            <a:endParaRPr lang="en-US" altLang="ko-KR" sz="160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FBB544-8CFB-2869-5D02-E664C26ACD55}"/>
              </a:ext>
            </a:extLst>
          </p:cNvPr>
          <p:cNvGrpSpPr>
            <a:grpSpLocks noChangeAspect="1"/>
          </p:cNvGrpSpPr>
          <p:nvPr/>
        </p:nvGrpSpPr>
        <p:grpSpPr>
          <a:xfrm>
            <a:off x="1384707" y="2163986"/>
            <a:ext cx="3240000" cy="2332529"/>
            <a:chOff x="5172689" y="1478114"/>
            <a:chExt cx="4022269" cy="1910793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92CE44B3-1131-9D0A-08AC-33513F1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129">
              <a:extLst>
                <a:ext uri="{FF2B5EF4-FFF2-40B4-BE49-F238E27FC236}">
                  <a16:creationId xmlns:a16="http://schemas.microsoft.com/office/drawing/2014/main" id="{4B1684A1-6FD7-E571-A904-967490219E82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0" u="none" strike="noStrike" dirty="0">
                  <a:solidFill>
                    <a:srgbClr val="000000"/>
                  </a:solidFill>
                  <a:effectLst/>
                </a:rPr>
                <a:t>BLE</a:t>
              </a:r>
              <a:r>
                <a:rPr lang="en-US" altLang="ko-KR" sz="16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000000"/>
                  </a:solidFill>
                </a:rPr>
                <a:t>통신기반 장비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</a:rPr>
                <a:t>해킹을 통한</a:t>
              </a:r>
              <a:endParaRPr lang="en-US" altLang="ko-KR" sz="1600" b="1" i="0" u="none" strike="noStrike" dirty="0">
                <a:solidFill>
                  <a:srgbClr val="000000"/>
                </a:solidFill>
                <a:effectLst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i="0" u="none" strike="noStrike" dirty="0">
                  <a:solidFill>
                    <a:srgbClr val="000000"/>
                  </a:solidFill>
                  <a:effectLst/>
                </a:rPr>
                <a:t>BLE write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</a:rPr>
                <a:t>무결성 검증 수행</a:t>
              </a:r>
              <a:endParaRPr lang="en-US" altLang="ko-KR" sz="16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2" name="모서리가 둥근 직사각형 250">
              <a:extLst>
                <a:ext uri="{FF2B5EF4-FFF2-40B4-BE49-F238E27FC236}">
                  <a16:creationId xmlns:a16="http://schemas.microsoft.com/office/drawing/2014/main" id="{B95442A2-DC1D-9737-DC4B-A87FB84B07D4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ea typeface="나눔스퀘어 ExtraBold" panose="020B0600000101010101" pitchFamily="50" charset="-127"/>
                </a:rPr>
                <a:t>1</a:t>
              </a:r>
              <a:r>
                <a:rPr lang="ko-KR" altLang="en-US" b="1">
                  <a:ea typeface="나눔스퀘어 ExtraBold" panose="020B0600000101010101" pitchFamily="50" charset="-127"/>
                </a:rPr>
                <a:t>단계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27BA21-2F6F-0082-A87A-DAAC68BC8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66249" y="2163986"/>
            <a:ext cx="3240000" cy="2332529"/>
            <a:chOff x="5172689" y="1478114"/>
            <a:chExt cx="4022269" cy="1910793"/>
          </a:xfrm>
        </p:grpSpPr>
        <p:sp>
          <p:nvSpPr>
            <p:cNvPr id="14" name="AutoShape 61">
              <a:extLst>
                <a:ext uri="{FF2B5EF4-FFF2-40B4-BE49-F238E27FC236}">
                  <a16:creationId xmlns:a16="http://schemas.microsoft.com/office/drawing/2014/main" id="{FA7F3BEE-9B31-AC8D-A33F-972EF8116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ea typeface="KoPubDotum Medium" panose="02020603020101020101" pitchFamily="18" charset="-127"/>
              </a:endParaRPr>
            </a:p>
          </p:txBody>
        </p:sp>
        <p:sp>
          <p:nvSpPr>
            <p:cNvPr id="15" name="모서리가 둥근 직사각형 129">
              <a:extLst>
                <a:ext uri="{FF2B5EF4-FFF2-40B4-BE49-F238E27FC236}">
                  <a16:creationId xmlns:a16="http://schemas.microsoft.com/office/drawing/2014/main" id="{F7EBA251-4B45-27FA-42D0-7227193FDBF2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AR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기기 데이터 변조를 통해</a:t>
              </a:r>
              <a:endParaRPr lang="en-US" altLang="ko-KR" sz="1600" b="1" dirty="0">
                <a:solidFill>
                  <a:schemeClr val="tx1"/>
                </a:solidFill>
                <a:ea typeface="나눔스퀘어OTF Bold" panose="020B0600000101010101" pitchFamily="34" charset="-127"/>
              </a:endParaRPr>
            </a:p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BLE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및 </a:t>
              </a:r>
              <a:r>
                <a:rPr lang="en-US" altLang="ko-KR" sz="1600" b="1" dirty="0" err="1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WiFi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통신 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기기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 Bold" panose="020B0600000101010101" pitchFamily="50" charset="-127"/>
                </a:rPr>
                <a:t> </a:t>
              </a:r>
            </a:p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1600" b="1" dirty="0">
                  <a:solidFill>
                    <a:schemeClr val="tx1"/>
                  </a:solidFill>
                  <a:ea typeface="나눔스퀘어 Bold" panose="020B0600000101010101" pitchFamily="50" charset="-127"/>
                </a:rPr>
                <a:t>공유 사칭 공격 시도</a:t>
              </a:r>
              <a:endParaRPr lang="en-US" altLang="ko-KR" sz="1600" dirty="0">
                <a:solidFill>
                  <a:schemeClr val="tx1"/>
                </a:solidFill>
                <a:ea typeface="나눔스퀘어 Bold" panose="020B0600000101010101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모서리가 둥근 직사각형 250">
              <a:extLst>
                <a:ext uri="{FF2B5EF4-FFF2-40B4-BE49-F238E27FC236}">
                  <a16:creationId xmlns:a16="http://schemas.microsoft.com/office/drawing/2014/main" id="{0BB0D148-D886-B5D3-BB04-D56E1EE66002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ea typeface="나눔스퀘어 ExtraBold" panose="020B0600000101010101" pitchFamily="50" charset="-127"/>
                </a:rPr>
                <a:t>2</a:t>
              </a:r>
              <a:r>
                <a:rPr lang="ko-KR" altLang="en-US" b="1">
                  <a:ea typeface="나눔스퀘어 ExtraBold" panose="020B0600000101010101" pitchFamily="50" charset="-127"/>
                </a:rPr>
                <a:t>단계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F36251-E085-4164-7205-B4E956274DA7}"/>
              </a:ext>
            </a:extLst>
          </p:cNvPr>
          <p:cNvSpPr txBox="1"/>
          <p:nvPr/>
        </p:nvSpPr>
        <p:spPr>
          <a:xfrm>
            <a:off x="583046" y="4913244"/>
            <a:ext cx="8871528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통신 구조에 대한 실질적 이해 확보</a:t>
            </a:r>
            <a:r>
              <a:rPr lang="ko-KR" altLang="en-US" sz="1600" i="0" u="none" strike="noStrike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ea typeface="나눔스퀘어 Bold" panose="020B0600000101010101" pitchFamily="50" charset="-127"/>
              </a:rPr>
              <a:t> 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기기도 기본적으로 같은 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BLE GATT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구조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를 따름</a:t>
            </a:r>
            <a:endParaRPr lang="en-US" altLang="ko-KR" sz="1600" i="0" u="none" strike="noStrike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effectLst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characteristic write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무인증성 및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페이로드 조작을 통한 장치 제어 가능성을 실증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향후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촉각 수트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기반 해킹 경험을 바탕으로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, Wi-Fi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헤드셋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해킹에도 확장 가능한 기술적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·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논리적 기반을 형성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68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181F8-6B42-9FD5-52DD-059080F52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FE8AD1-45B1-F1B5-F921-9F864450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4FA5D5-AB7F-C33B-C754-5273DFF1AC4B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DAC0FA-315F-D881-8C1D-12D696FC557B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A6178C-A306-DE48-E60F-AC31D99C3462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DE1887-0364-5E40-313F-FD667FCE28A1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CF4E7-6EF7-7451-2F6E-2D0A4CF05006}"/>
              </a:ext>
            </a:extLst>
          </p:cNvPr>
          <p:cNvSpPr txBox="1"/>
          <p:nvPr/>
        </p:nvSpPr>
        <p:spPr>
          <a:xfrm>
            <a:off x="477605" y="1760474"/>
            <a:ext cx="8613641" cy="176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Bluetooth Python Library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rgbClr val="0000FF"/>
                </a:solidFill>
              </a:rPr>
              <a:t>bleak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Python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기반의 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크로스 플랫폼 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라이브러리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로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Windows, Linux, macOS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모두 지원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</a:rPr>
              <a:t>asyncio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기반 비동기 통신 프로그래밍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을 지원하여 효율적인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제어가 가능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OS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별 네이티브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 API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를 사용하며 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지속적으로 유지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</a:rPr>
              <a:t>·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관리되는 현대적인 라이브러리</a:t>
            </a:r>
            <a:endParaRPr lang="en-US" altLang="ko-KR" sz="1400" b="1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9C760-087B-B20A-C803-367C0FAE5FE7}"/>
              </a:ext>
            </a:extLst>
          </p:cNvPr>
          <p:cNvSpPr txBox="1"/>
          <p:nvPr/>
        </p:nvSpPr>
        <p:spPr>
          <a:xfrm>
            <a:off x="477605" y="1235241"/>
            <a:ext cx="887152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조명 기기에 인증 없이 접근 후 임의로 제어</a:t>
            </a:r>
            <a:endParaRPr lang="en-US" altLang="ko-KR" sz="1400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9" name="Picture 2" descr="Create A Bluetooth Scanner With Python">
            <a:extLst>
              <a:ext uri="{FF2B5EF4-FFF2-40B4-BE49-F238E27FC236}">
                <a16:creationId xmlns:a16="http://schemas.microsoft.com/office/drawing/2014/main" id="{BE1C2489-BCA9-E886-5FFD-DE068F7B7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61389" l="8516" r="92031">
                        <a14:foregroundMark x1="8516" y1="23611" x2="8516" y2="23611"/>
                        <a14:foregroundMark x1="13594" y1="24167" x2="13594" y2="24167"/>
                        <a14:foregroundMark x1="18047" y1="23611" x2="18047" y2="23611"/>
                        <a14:foregroundMark x1="23438" y1="24722" x2="23438" y2="24722"/>
                        <a14:foregroundMark x1="27891" y1="24722" x2="27891" y2="24722"/>
                        <a14:foregroundMark x1="32891" y1="25694" x2="32891" y2="25694"/>
                        <a14:foregroundMark x1="37969" y1="25694" x2="37969" y2="25694"/>
                        <a14:foregroundMark x1="24609" y1="47917" x2="24609" y2="47917"/>
                        <a14:foregroundMark x1="46875" y1="28333" x2="46875" y2="28333"/>
                        <a14:foregroundMark x1="44766" y1="20417" x2="44766" y2="20417"/>
                        <a14:foregroundMark x1="47734" y1="22500" x2="47734" y2="22500"/>
                        <a14:foregroundMark x1="47188" y1="27778" x2="47188" y2="27778"/>
                        <a14:foregroundMark x1="23438" y1="45833" x2="23438" y2="45833"/>
                        <a14:foregroundMark x1="21641" y1="59028" x2="21641" y2="59028"/>
                        <a14:foregroundMark x1="26406" y1="59028" x2="26406" y2="59028"/>
                        <a14:foregroundMark x1="87266" y1="42639" x2="87266" y2="42639"/>
                        <a14:foregroundMark x1="76328" y1="46806" x2="76328" y2="46806"/>
                        <a14:foregroundMark x1="90000" y1="32639" x2="90000" y2="32639"/>
                        <a14:foregroundMark x1="88203" y1="25694" x2="88203" y2="25694"/>
                        <a14:foregroundMark x1="92031" y1="31528" x2="92031" y2="31528"/>
                        <a14:foregroundMark x1="14453" y1="32083" x2="14453" y2="32083"/>
                        <a14:foregroundMark x1="9766" y1="13056" x2="9766" y2="13056"/>
                        <a14:foregroundMark x1="18672" y1="21528" x2="18672" y2="21528"/>
                        <a14:foregroundMark x1="27891" y1="23056" x2="27891" y2="23056"/>
                        <a14:foregroundMark x1="28125" y1="23056" x2="28125" y2="23056"/>
                        <a14:foregroundMark x1="14766" y1="30972" x2="14766" y2="3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7" r="3296" b="31779"/>
          <a:stretch/>
        </p:blipFill>
        <p:spPr bwMode="auto">
          <a:xfrm>
            <a:off x="5923614" y="4834793"/>
            <a:ext cx="3504781" cy="14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4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14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477605" y="1760474"/>
            <a:ext cx="8871528" cy="144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Bluetooth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무결성 검증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solidFill>
                  <a:srgbClr val="0000FF"/>
                </a:solidFill>
              </a:rPr>
              <a:t>GATT</a:t>
            </a:r>
            <a:r>
              <a:rPr lang="ko-KR" altLang="en-US" sz="1600" b="1">
                <a:solidFill>
                  <a:srgbClr val="0000FF"/>
                </a:solidFill>
              </a:rPr>
              <a:t> 란</a:t>
            </a:r>
            <a:r>
              <a:rPr lang="en-US" altLang="ko-KR" sz="1600" b="1">
                <a:solidFill>
                  <a:srgbClr val="0000FF"/>
                </a:solidFill>
              </a:rPr>
              <a:t>?</a:t>
            </a:r>
            <a:endParaRPr lang="en-US" altLang="ko-KR" sz="1400" b="1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-webkit-standard"/>
              </a:rPr>
              <a:t>GATT (Generic Attribute Profile)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는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Bluetooth Low Energy(BLE)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통신에서 장치 간 데이터를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-webkit-standard"/>
              </a:rPr>
              <a:t>Service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와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</a:rPr>
              <a:t>Characteristic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형태로 교환하는 구조</a:t>
            </a:r>
            <a:endParaRPr lang="en-US" altLang="ko-KR" sz="1400" b="0" i="0" u="none" strike="noStrike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28A86-D44F-0E93-B106-D5FD277C470E}"/>
              </a:ext>
            </a:extLst>
          </p:cNvPr>
          <p:cNvSpPr txBox="1"/>
          <p:nvPr/>
        </p:nvSpPr>
        <p:spPr>
          <a:xfrm>
            <a:off x="477605" y="1235241"/>
            <a:ext cx="887152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조명 기기에 인증 없이 접근 후 임의로 제어</a:t>
            </a:r>
            <a:endParaRPr lang="en-US" altLang="ko-KR" sz="140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2" name="Picture 4" descr="BLE (3) - ATT/GATT 이해하기 - 임베디드 개발장이 ~ Danny's Embedded Dev-log">
            <a:extLst>
              <a:ext uri="{FF2B5EF4-FFF2-40B4-BE49-F238E27FC236}">
                <a16:creationId xmlns:a16="http://schemas.microsoft.com/office/drawing/2014/main" id="{E1CE12DC-C9A0-2646-02ED-C92979BE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8" y="3319883"/>
            <a:ext cx="4398746" cy="30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784A116-7F7D-5CA6-49C6-F427A1C9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67" y="3366436"/>
            <a:ext cx="2971801" cy="30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62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547A-5D03-E60A-7D2A-836E76FAA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9425B3-7332-9027-D667-8AC9E19F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49F984-8F05-25EE-A8D8-04D37543C849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9830CC-8ACB-9E7A-95E6-936F143EAB9E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11EA09-FCFC-C303-AA1E-64B689FAC7B1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F15DFE-8707-B6D1-A88D-589CFBDF5332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3136E-65A2-2E5C-AC21-4AE64D95F8D0}"/>
              </a:ext>
            </a:extLst>
          </p:cNvPr>
          <p:cNvSpPr txBox="1"/>
          <p:nvPr/>
        </p:nvSpPr>
        <p:spPr>
          <a:xfrm>
            <a:off x="477605" y="1760474"/>
            <a:ext cx="8871528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Bluetooth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무결성 검증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solidFill>
                  <a:srgbClr val="0000FF"/>
                </a:solidFill>
              </a:rPr>
              <a:t>GATT</a:t>
            </a:r>
            <a:r>
              <a:rPr lang="ko-KR" altLang="en-US" sz="1600" b="1">
                <a:solidFill>
                  <a:srgbClr val="0000FF"/>
                </a:solidFill>
              </a:rPr>
              <a:t> 구성요소</a:t>
            </a:r>
            <a:endParaRPr lang="en-US" altLang="ko-KR" sz="1400" b="1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94D5E-2842-5CE6-9F41-8B4A37DD4E6F}"/>
              </a:ext>
            </a:extLst>
          </p:cNvPr>
          <p:cNvSpPr txBox="1"/>
          <p:nvPr/>
        </p:nvSpPr>
        <p:spPr>
          <a:xfrm>
            <a:off x="477605" y="1235241"/>
            <a:ext cx="887152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조명 기기에 인증 없이 접근 후 임의로 제어</a:t>
            </a:r>
            <a:endParaRPr lang="en-US" altLang="ko-KR" sz="140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33B8975-046F-8469-7692-6E1969345131}"/>
              </a:ext>
            </a:extLst>
          </p:cNvPr>
          <p:cNvGraphicFramePr>
            <a:graphicFrameLocks noGrp="1"/>
          </p:cNvGraphicFramePr>
          <p:nvPr/>
        </p:nvGraphicFramePr>
        <p:xfrm>
          <a:off x="777710" y="2722953"/>
          <a:ext cx="8482200" cy="28998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8985">
                  <a:extLst>
                    <a:ext uri="{9D8B030D-6E8A-4147-A177-3AD203B41FA5}">
                      <a16:colId xmlns:a16="http://schemas.microsoft.com/office/drawing/2014/main" val="1339760462"/>
                    </a:ext>
                  </a:extLst>
                </a:gridCol>
                <a:gridCol w="6383215">
                  <a:extLst>
                    <a:ext uri="{9D8B030D-6E8A-4147-A177-3AD203B41FA5}">
                      <a16:colId xmlns:a16="http://schemas.microsoft.com/office/drawing/2014/main" val="3323881323"/>
                    </a:ext>
                  </a:extLst>
                </a:gridCol>
              </a:tblGrid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구성 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289858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Peripheral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조명과 같은 </a:t>
                      </a:r>
                      <a:r>
                        <a:rPr lang="en-US" altLang="ko-KR" sz="1600"/>
                        <a:t>BLE</a:t>
                      </a:r>
                      <a:r>
                        <a:rPr lang="ko-KR" altLang="en-US" sz="1600"/>
                        <a:t>장치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데이터 제공자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118875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Central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스마트폰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 컴퓨터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 해킹도구 등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데이터 </a:t>
                      </a:r>
                      <a:r>
                        <a:rPr lang="ko-KR" altLang="en-US" sz="1600" err="1"/>
                        <a:t>요청자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524176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관련 기능 그룹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예</a:t>
                      </a:r>
                      <a:r>
                        <a:rPr lang="en-US" altLang="ko-KR" sz="1600"/>
                        <a:t>:</a:t>
                      </a:r>
                      <a:r>
                        <a:rPr lang="ko-KR" altLang="en-US" sz="1600"/>
                        <a:t> 조명 제어 서비스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014632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데이터를 읽거나 쓸 수 있는 단위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예</a:t>
                      </a:r>
                      <a:r>
                        <a:rPr lang="en-US" altLang="ko-KR" sz="1600"/>
                        <a:t>:</a:t>
                      </a:r>
                      <a:r>
                        <a:rPr lang="ko-KR" altLang="en-US" sz="1600"/>
                        <a:t> 색상 변경 값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140531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</a:t>
                      </a:r>
                      <a:r>
                        <a:rPr lang="en-US" altLang="ko-KR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</a:t>
                      </a:r>
                      <a:r>
                        <a:rPr lang="ko-KR" altLang="en-US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구분하는 고유 식별자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614621"/>
                  </a:ext>
                </a:extLst>
              </a:tr>
              <a:tr h="41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characteristic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내부 주소 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(BLE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통신 시 사용됨</a:t>
                      </a:r>
                      <a:r>
                        <a:rPr lang="en-US" altLang="ko-KR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90635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147CA1-81A6-51A8-4121-BB167C672879}"/>
              </a:ext>
            </a:extLst>
          </p:cNvPr>
          <p:cNvSpPr txBox="1"/>
          <p:nvPr/>
        </p:nvSpPr>
        <p:spPr>
          <a:xfrm>
            <a:off x="777710" y="5794444"/>
            <a:ext cx="7789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-webkit-standard"/>
              </a:rPr>
              <a:t>=&gt;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Central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장치가 특정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UUID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에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US" altLang="ko-KR" sz="1600" dirty="0"/>
              <a:t>write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명령을 보내면</a:t>
            </a:r>
            <a:r>
              <a:rPr lang="en-US" altLang="ko-KR" sz="16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해당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characteristic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 작동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25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517236" y="1258715"/>
            <a:ext cx="887152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0. 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작업</a:t>
            </a:r>
            <a:endParaRPr lang="en-US" altLang="ko-KR" b="1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 descr="노트북, 컴퓨터, 실내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9A612D-93C8-0403-B075-EF974991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50" y="1933906"/>
            <a:ext cx="4983092" cy="3737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D052A8-05EC-62EA-CBF6-EA7860FB3ECE}"/>
              </a:ext>
            </a:extLst>
          </p:cNvPr>
          <p:cNvSpPr txBox="1"/>
          <p:nvPr/>
        </p:nvSpPr>
        <p:spPr>
          <a:xfrm>
            <a:off x="848738" y="1726216"/>
            <a:ext cx="4369604" cy="235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환경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시스템 서체 일반체"/>
              <a:buChar char="−"/>
            </a:pP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칼리리눅스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세팅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시스템 서체 일반체"/>
              <a:buChar char="−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</a:p>
          <a:p>
            <a:pPr marL="1257300" lvl="2" indent="-342900">
              <a:lnSpc>
                <a:spcPct val="150000"/>
              </a:lnSpc>
              <a:buFont typeface="시스템 서체 일반체"/>
              <a:buChar char="−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</a:p>
          <a:p>
            <a:pPr marL="800100" lvl="1" indent="-342900">
              <a:lnSpc>
                <a:spcPct val="150000"/>
              </a:lnSpc>
              <a:buFont typeface="시스템 서체 일반체"/>
              <a:buChar char="−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조명 연결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  <a:p>
            <a:pPr marL="800100" lvl="1" indent="-342900">
              <a:lnSpc>
                <a:spcPct val="150000"/>
              </a:lnSpc>
              <a:buFont typeface="시스템 서체 일반체"/>
              <a:buChar char="−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블루투스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동글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298C233-595F-0BA4-59FF-C35B7B033D3A}"/>
              </a:ext>
            </a:extLst>
          </p:cNvPr>
          <p:cNvSpPr/>
          <p:nvPr/>
        </p:nvSpPr>
        <p:spPr>
          <a:xfrm>
            <a:off x="5517734" y="4817190"/>
            <a:ext cx="491182" cy="487005"/>
          </a:xfrm>
          <a:prstGeom prst="frame">
            <a:avLst>
              <a:gd name="adj1" fmla="val 640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2E26DC3-7EF7-1001-4DFD-BD804A3C8037}"/>
              </a:ext>
            </a:extLst>
          </p:cNvPr>
          <p:cNvSpPr/>
          <p:nvPr/>
        </p:nvSpPr>
        <p:spPr>
          <a:xfrm>
            <a:off x="5189765" y="3625980"/>
            <a:ext cx="1592033" cy="1016562"/>
          </a:xfrm>
          <a:prstGeom prst="frame">
            <a:avLst>
              <a:gd name="adj1" fmla="val 640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F1756-32CA-0352-47B0-EE28FCE0D26D}"/>
              </a:ext>
            </a:extLst>
          </p:cNvPr>
          <p:cNvSpPr txBox="1"/>
          <p:nvPr/>
        </p:nvSpPr>
        <p:spPr>
          <a:xfrm>
            <a:off x="4806538" y="3537098"/>
            <a:ext cx="424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3E109-ED3D-9C41-2C2C-D99BD8F04F9B}"/>
              </a:ext>
            </a:extLst>
          </p:cNvPr>
          <p:cNvSpPr txBox="1"/>
          <p:nvPr/>
        </p:nvSpPr>
        <p:spPr>
          <a:xfrm>
            <a:off x="5953123" y="4924734"/>
            <a:ext cx="413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6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A2EB-C017-65DD-3039-ABFBCF5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27B46C-348A-CF97-7F2B-FC1322B50AE5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475A-6B0C-E2AB-A425-476340B7FF2B}"/>
              </a:ext>
            </a:extLst>
          </p:cNvPr>
          <p:cNvSpPr txBox="1"/>
          <p:nvPr/>
        </p:nvSpPr>
        <p:spPr>
          <a:xfrm>
            <a:off x="528504" y="1349722"/>
            <a:ext cx="3536546" cy="37474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1.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 순서도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BCE842-8413-FE85-8E61-F63A44FA2FBA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50456C-467B-531A-7337-A5E67620A291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6FFB8E-927A-FB7C-7CD8-8718E0C0256E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38C223EE-A133-63C0-B15C-50651817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E5DED9-E8DB-C44A-E0F6-28526139B287}"/>
              </a:ext>
            </a:extLst>
          </p:cNvPr>
          <p:cNvSpPr txBox="1"/>
          <p:nvPr/>
        </p:nvSpPr>
        <p:spPr>
          <a:xfrm>
            <a:off x="626612" y="1950125"/>
            <a:ext cx="9211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ea typeface="맑은 고딕"/>
                <a:cs typeface="Calibri"/>
              </a:rPr>
              <a:t>공격 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D20D1-EC14-80C5-4C1B-E3417DD3E767}"/>
              </a:ext>
            </a:extLst>
          </p:cNvPr>
          <p:cNvSpPr txBox="1"/>
          <p:nvPr/>
        </p:nvSpPr>
        <p:spPr>
          <a:xfrm>
            <a:off x="664234" y="4163099"/>
            <a:ext cx="9211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ea typeface="맑은 고딕"/>
                <a:cs typeface="Calibri"/>
              </a:rPr>
              <a:t>공격 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8DCB40-D24B-AE8C-098A-B9F7D785E2B0}"/>
              </a:ext>
            </a:extLst>
          </p:cNvPr>
          <p:cNvSpPr txBox="1"/>
          <p:nvPr/>
        </p:nvSpPr>
        <p:spPr>
          <a:xfrm>
            <a:off x="6446286" y="2434683"/>
            <a:ext cx="8811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ea typeface="맑은 고딕"/>
                <a:cs typeface="Calibri"/>
              </a:rPr>
              <a:t>조명 ON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7BE6FA-2FDC-7E9C-6AE8-E0799225B95C}"/>
              </a:ext>
            </a:extLst>
          </p:cNvPr>
          <p:cNvGrpSpPr/>
          <p:nvPr/>
        </p:nvGrpSpPr>
        <p:grpSpPr>
          <a:xfrm flipH="1">
            <a:off x="699744" y="2314982"/>
            <a:ext cx="3694140" cy="1385557"/>
            <a:chOff x="4510871" y="2472986"/>
            <a:chExt cx="3694140" cy="1385557"/>
          </a:xfrm>
        </p:grpSpPr>
        <p:pic>
          <p:nvPicPr>
            <p:cNvPr id="21" name="그림 20" descr="스케치, 화이트, 실루엣, 일러스트레이션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697FC4E5-69EC-FE32-A003-7E47A24C1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802" y="2472986"/>
              <a:ext cx="1200209" cy="1385557"/>
            </a:xfrm>
            <a:prstGeom prst="rect">
              <a:avLst/>
            </a:prstGeom>
          </p:spPr>
        </p:pic>
        <p:sp>
          <p:nvSpPr>
            <p:cNvPr id="27" name="부등호 26">
              <a:extLst>
                <a:ext uri="{FF2B5EF4-FFF2-40B4-BE49-F238E27FC236}">
                  <a16:creationId xmlns:a16="http://schemas.microsoft.com/office/drawing/2014/main" id="{1E75A1F0-FB7D-52B3-9FCD-CF855D4F5272}"/>
                </a:ext>
              </a:extLst>
            </p:cNvPr>
            <p:cNvSpPr/>
            <p:nvPr/>
          </p:nvSpPr>
          <p:spPr>
            <a:xfrm>
              <a:off x="4832306" y="2839452"/>
              <a:ext cx="1924961" cy="666659"/>
            </a:xfrm>
            <a:prstGeom prst="mathNotEqual">
              <a:avLst/>
            </a:prstGeom>
            <a:solidFill>
              <a:srgbClr val="D111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2FA3BF42-21D1-2141-4E7F-0B3151F91596}"/>
                </a:ext>
              </a:extLst>
            </p:cNvPr>
            <p:cNvSpPr/>
            <p:nvPr/>
          </p:nvSpPr>
          <p:spPr>
            <a:xfrm rot="10800000">
              <a:off x="4510871" y="2821851"/>
              <a:ext cx="515512" cy="695713"/>
            </a:xfrm>
            <a:prstGeom prst="chevron">
              <a:avLst/>
            </a:prstGeom>
            <a:solidFill>
              <a:srgbClr val="D111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 descr="스케치, 화이트, 실루엣, 일러스트레이션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863320-D6CA-4A3D-7A32-DA3F055F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4234" y="4508300"/>
            <a:ext cx="1200209" cy="1385557"/>
          </a:xfrm>
          <a:prstGeom prst="rect">
            <a:avLst/>
          </a:prstGeom>
        </p:spPr>
      </p:pic>
      <p:pic>
        <p:nvPicPr>
          <p:cNvPr id="1026" name="Picture 2" descr="Pc - 무료 컴퓨터개 아이콘">
            <a:extLst>
              <a:ext uri="{FF2B5EF4-FFF2-40B4-BE49-F238E27FC236}">
                <a16:creationId xmlns:a16="http://schemas.microsoft.com/office/drawing/2014/main" id="{BE4D036A-4293-E87D-4C36-C759F947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598" y="2104013"/>
            <a:ext cx="1544068" cy="15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같음 기호 1">
            <a:extLst>
              <a:ext uri="{FF2B5EF4-FFF2-40B4-BE49-F238E27FC236}">
                <a16:creationId xmlns:a16="http://schemas.microsoft.com/office/drawing/2014/main" id="{2A56DFB0-BC7F-EB53-0354-7BE08DAA58E5}"/>
              </a:ext>
            </a:extLst>
          </p:cNvPr>
          <p:cNvSpPr/>
          <p:nvPr/>
        </p:nvSpPr>
        <p:spPr>
          <a:xfrm flipH="1">
            <a:off x="5851336" y="2684791"/>
            <a:ext cx="1909194" cy="651766"/>
          </a:xfrm>
          <a:prstGeom prst="mathEqual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23F9BB3A-AA3A-7C86-45B3-BE2B2CA7BC20}"/>
              </a:ext>
            </a:extLst>
          </p:cNvPr>
          <p:cNvSpPr/>
          <p:nvPr/>
        </p:nvSpPr>
        <p:spPr>
          <a:xfrm rot="10800000" flipH="1">
            <a:off x="7496620" y="2663848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63542C64-877F-C36B-4CCB-37D52264D477}"/>
              </a:ext>
            </a:extLst>
          </p:cNvPr>
          <p:cNvSpPr/>
          <p:nvPr/>
        </p:nvSpPr>
        <p:spPr>
          <a:xfrm flipH="1">
            <a:off x="5525684" y="2663848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08A5DC12-54B6-C6C4-A687-FE122E7BC888}"/>
              </a:ext>
            </a:extLst>
          </p:cNvPr>
          <p:cNvSpPr/>
          <p:nvPr/>
        </p:nvSpPr>
        <p:spPr>
          <a:xfrm flipH="1">
            <a:off x="2227915" y="5047393"/>
            <a:ext cx="1909194" cy="651766"/>
          </a:xfrm>
          <a:prstGeom prst="mathEqual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5200747F-536D-E77A-DA88-96129DE47C75}"/>
              </a:ext>
            </a:extLst>
          </p:cNvPr>
          <p:cNvSpPr/>
          <p:nvPr/>
        </p:nvSpPr>
        <p:spPr>
          <a:xfrm rot="10800000" flipH="1">
            <a:off x="3873199" y="5026450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10EE3420-C8C3-B92C-D654-F2D7599DA41E}"/>
              </a:ext>
            </a:extLst>
          </p:cNvPr>
          <p:cNvSpPr/>
          <p:nvPr/>
        </p:nvSpPr>
        <p:spPr>
          <a:xfrm flipH="1">
            <a:off x="1902263" y="5026450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8" name="Picture 4" descr="무료로 다운로드 가능한 조명 아이콘 벡터 &amp; 일러스트 | Freepik">
            <a:extLst>
              <a:ext uri="{FF2B5EF4-FFF2-40B4-BE49-F238E27FC236}">
                <a16:creationId xmlns:a16="http://schemas.microsoft.com/office/drawing/2014/main" id="{A59F7D01-99BE-C726-FFD1-CDEF7479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7" t="18604" r="4560" b="19331"/>
          <a:stretch/>
        </p:blipFill>
        <p:spPr bwMode="auto">
          <a:xfrm>
            <a:off x="4481547" y="2376720"/>
            <a:ext cx="934525" cy="114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무료로 다운로드 가능한 조명 아이콘 벡터 &amp; 일러스트 | Freepik">
            <a:extLst>
              <a:ext uri="{FF2B5EF4-FFF2-40B4-BE49-F238E27FC236}">
                <a16:creationId xmlns:a16="http://schemas.microsoft.com/office/drawing/2014/main" id="{C4F37BD4-3686-A9C1-9C41-FB0A041E8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" t="17243" r="66613" b="18336"/>
          <a:stretch/>
        </p:blipFill>
        <p:spPr bwMode="auto">
          <a:xfrm>
            <a:off x="4512374" y="4662143"/>
            <a:ext cx="934525" cy="12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466562-36C2-E97A-7D1D-C32CC4AFF0B8}"/>
              </a:ext>
            </a:extLst>
          </p:cNvPr>
          <p:cNvSpPr txBox="1"/>
          <p:nvPr/>
        </p:nvSpPr>
        <p:spPr>
          <a:xfrm>
            <a:off x="2683584" y="5142443"/>
            <a:ext cx="1165714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highlight>
                  <a:srgbClr val="FFFF00"/>
                </a:highlight>
                <a:ea typeface="맑은 고딕"/>
                <a:cs typeface="Calibri"/>
              </a:rPr>
              <a:t>Attack</a:t>
            </a:r>
            <a:r>
              <a:rPr lang="ko-KR" altLang="en-US" sz="2400" b="1" dirty="0">
                <a:highlight>
                  <a:srgbClr val="FFFF00"/>
                </a:highlight>
                <a:ea typeface="맑은 고딕"/>
                <a:cs typeface="Calibri"/>
              </a:rPr>
              <a:t> </a:t>
            </a:r>
          </a:p>
        </p:txBody>
      </p:sp>
      <p:pic>
        <p:nvPicPr>
          <p:cNvPr id="14" name="Picture 2" descr="Pc - 무료 컴퓨터개 아이콘">
            <a:extLst>
              <a:ext uri="{FF2B5EF4-FFF2-40B4-BE49-F238E27FC236}">
                <a16:creationId xmlns:a16="http://schemas.microsoft.com/office/drawing/2014/main" id="{607CD1D7-3E7A-F531-B8B0-70AB4530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787" y="4451868"/>
            <a:ext cx="1544068" cy="15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A7D2DE89-333D-61DD-B279-358B6E3D6627}"/>
              </a:ext>
            </a:extLst>
          </p:cNvPr>
          <p:cNvSpPr/>
          <p:nvPr/>
        </p:nvSpPr>
        <p:spPr>
          <a:xfrm flipH="1">
            <a:off x="1904701" y="2684882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9A3515-7A6E-9E9B-2FC5-A4BC27945FDB}"/>
              </a:ext>
            </a:extLst>
          </p:cNvPr>
          <p:cNvGrpSpPr/>
          <p:nvPr/>
        </p:nvGrpSpPr>
        <p:grpSpPr>
          <a:xfrm flipH="1">
            <a:off x="5847202" y="4982411"/>
            <a:ext cx="2246396" cy="695713"/>
            <a:chOff x="4510871" y="2821851"/>
            <a:chExt cx="2246396" cy="695713"/>
          </a:xfrm>
        </p:grpSpPr>
        <p:sp>
          <p:nvSpPr>
            <p:cNvPr id="30" name="부등호 29">
              <a:extLst>
                <a:ext uri="{FF2B5EF4-FFF2-40B4-BE49-F238E27FC236}">
                  <a16:creationId xmlns:a16="http://schemas.microsoft.com/office/drawing/2014/main" id="{137ACAF1-A66C-0E25-B9FB-C93C51FDA202}"/>
                </a:ext>
              </a:extLst>
            </p:cNvPr>
            <p:cNvSpPr/>
            <p:nvPr/>
          </p:nvSpPr>
          <p:spPr>
            <a:xfrm>
              <a:off x="4832306" y="2839452"/>
              <a:ext cx="1924961" cy="666659"/>
            </a:xfrm>
            <a:prstGeom prst="mathNotEqual">
              <a:avLst/>
            </a:prstGeom>
            <a:solidFill>
              <a:srgbClr val="D111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갈매기형 수장 33">
              <a:extLst>
                <a:ext uri="{FF2B5EF4-FFF2-40B4-BE49-F238E27FC236}">
                  <a16:creationId xmlns:a16="http://schemas.microsoft.com/office/drawing/2014/main" id="{D8F1134A-E197-5608-1B37-2BC1D6F8954E}"/>
                </a:ext>
              </a:extLst>
            </p:cNvPr>
            <p:cNvSpPr/>
            <p:nvPr/>
          </p:nvSpPr>
          <p:spPr>
            <a:xfrm rot="10800000">
              <a:off x="4510871" y="2821851"/>
              <a:ext cx="515512" cy="695713"/>
            </a:xfrm>
            <a:prstGeom prst="chevron">
              <a:avLst/>
            </a:prstGeom>
            <a:solidFill>
              <a:srgbClr val="D1111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2D8AEEFF-5C39-49EF-78B5-2A2871D12265}"/>
              </a:ext>
            </a:extLst>
          </p:cNvPr>
          <p:cNvSpPr/>
          <p:nvPr/>
        </p:nvSpPr>
        <p:spPr>
          <a:xfrm flipH="1">
            <a:off x="5604415" y="5003446"/>
            <a:ext cx="515512" cy="695713"/>
          </a:xfrm>
          <a:prstGeom prst="chevron">
            <a:avLst/>
          </a:prstGeom>
          <a:solidFill>
            <a:srgbClr val="D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A9A3E7-9B94-C8D1-04E8-C403B8842822}"/>
              </a:ext>
            </a:extLst>
          </p:cNvPr>
          <p:cNvSpPr txBox="1"/>
          <p:nvPr/>
        </p:nvSpPr>
        <p:spPr>
          <a:xfrm>
            <a:off x="2584006" y="4822986"/>
            <a:ext cx="12556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ea typeface="맑은 고딕"/>
                <a:cs typeface="Calibri"/>
              </a:rPr>
              <a:t>조명 </a:t>
            </a:r>
            <a:r>
              <a:rPr lang="en-US" altLang="ko-KR" sz="1200" b="1" dirty="0">
                <a:solidFill>
                  <a:srgbClr val="C00000"/>
                </a:solidFill>
                <a:ea typeface="맑은 고딕"/>
                <a:cs typeface="Calibri"/>
              </a:rPr>
              <a:t>Color </a:t>
            </a:r>
            <a:r>
              <a:rPr lang="ko-KR" altLang="en-US" sz="1200" b="1" dirty="0">
                <a:solidFill>
                  <a:srgbClr val="C00000"/>
                </a:solidFill>
                <a:ea typeface="맑은 고딕"/>
                <a:cs typeface="Calibri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233411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842B-3B93-8C05-66F7-50E3A0DA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36E94B-FD0A-966A-C894-89DDC4545F40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FD059-FE11-9726-F147-C5CF758D3576}"/>
              </a:ext>
            </a:extLst>
          </p:cNvPr>
          <p:cNvSpPr txBox="1"/>
          <p:nvPr/>
        </p:nvSpPr>
        <p:spPr>
          <a:xfrm>
            <a:off x="528504" y="1349722"/>
            <a:ext cx="8871528" cy="4116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2.1)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컴퓨터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A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사용 코드                                            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2.2)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컴퓨터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B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사용 코드     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C73A91-00F1-D556-BDDD-7EEBEC26A9B4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A0B753-269E-113C-A8DD-29EB88EEAA3A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B306B13-C43D-17F1-82B0-3EE12758EA0B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7B06A272-AAE8-7482-AAD3-8729E3A4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pic>
        <p:nvPicPr>
          <p:cNvPr id="12" name="그림 11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9422E5-C863-AC12-52DF-C8AE3432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5" y="4600391"/>
            <a:ext cx="4038133" cy="1759757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860A90-2D34-FE39-C05F-F54C7707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4" y="2135913"/>
            <a:ext cx="4039204" cy="2464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FDEF3C-163D-6078-BD7C-EA598694637E}"/>
              </a:ext>
            </a:extLst>
          </p:cNvPr>
          <p:cNvSpPr txBox="1"/>
          <p:nvPr/>
        </p:nvSpPr>
        <p:spPr>
          <a:xfrm>
            <a:off x="4889325" y="4985751"/>
            <a:ext cx="5016674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특정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이름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</a:rPr>
              <a:t>KocoaFab_BLE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을 가진 기기를 스캔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UUID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가 일치하는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write characteristic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 </a:t>
            </a:r>
            <a:r>
              <a:rPr lang="en-US" altLang="ko-KR" sz="1600" dirty="0"/>
              <a:t>"2\n"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값을 전송해 조명 제어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000000"/>
                </a:solidFill>
                <a:latin typeface="-webkit-standard"/>
              </a:rPr>
              <a:t>컴퓨터 </a:t>
            </a:r>
            <a:r>
              <a:rPr lang="en-US" altLang="ko-KR" sz="1600" dirty="0">
                <a:solidFill>
                  <a:srgbClr val="000000"/>
                </a:solidFill>
                <a:latin typeface="-webkit-standard"/>
              </a:rPr>
              <a:t>B</a:t>
            </a:r>
            <a:r>
              <a:rPr lang="ko-KR" altLang="en-US" sz="1600" dirty="0">
                <a:solidFill>
                  <a:srgbClr val="000000"/>
                </a:solidFill>
                <a:latin typeface="-webkit-standard"/>
              </a:rPr>
              <a:t>의 경우 연결을 지속적으로 시도를 한다</a:t>
            </a:r>
            <a:r>
              <a:rPr lang="en-US" altLang="ko-KR" sz="1600" dirty="0">
                <a:solidFill>
                  <a:srgbClr val="000000"/>
                </a:solidFill>
                <a:latin typeface="-webkit-standard"/>
              </a:rPr>
              <a:t>.</a:t>
            </a:r>
            <a:endParaRPr lang="ko-KR" alt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0FF3ACF5-459F-57CC-E46B-30D250C2567B}"/>
              </a:ext>
            </a:extLst>
          </p:cNvPr>
          <p:cNvSpPr/>
          <p:nvPr/>
        </p:nvSpPr>
        <p:spPr>
          <a:xfrm>
            <a:off x="2645728" y="3840831"/>
            <a:ext cx="1164380" cy="21549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8FBBB493-0C9D-A88F-EC65-295C425C2D2A}"/>
              </a:ext>
            </a:extLst>
          </p:cNvPr>
          <p:cNvSpPr/>
          <p:nvPr/>
        </p:nvSpPr>
        <p:spPr>
          <a:xfrm>
            <a:off x="964789" y="5537945"/>
            <a:ext cx="2142419" cy="198586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E658A-EE8D-C487-8848-088D3C11467D}"/>
              </a:ext>
            </a:extLst>
          </p:cNvPr>
          <p:cNvSpPr txBox="1"/>
          <p:nvPr/>
        </p:nvSpPr>
        <p:spPr>
          <a:xfrm>
            <a:off x="3041018" y="3559984"/>
            <a:ext cx="14824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/>
                <a:cs typeface="Calibri"/>
              </a:rPr>
              <a:t>주변 BLE 장비 스캔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8836F-E343-E186-B540-87A771CFD965}"/>
              </a:ext>
            </a:extLst>
          </p:cNvPr>
          <p:cNvSpPr txBox="1"/>
          <p:nvPr/>
        </p:nvSpPr>
        <p:spPr>
          <a:xfrm>
            <a:off x="1861308" y="5281243"/>
            <a:ext cx="40441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/>
                <a:cs typeface="Calibri"/>
              </a:rPr>
              <a:t>연결된 BLE 장비에 ‘</a:t>
            </a:r>
            <a:r>
              <a:rPr lang="en-US" altLang="ko-KR" sz="1200" dirty="0">
                <a:solidFill>
                  <a:schemeClr val="bg1"/>
                </a:solidFill>
                <a:ea typeface="맑은 고딕"/>
                <a:cs typeface="Calibri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ea typeface="맑은 고딕"/>
                <a:cs typeface="Calibri"/>
              </a:rPr>
              <a:t>'라는 데이터 전송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8C63D7-525B-21AA-CD8F-4C64D0C8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224" y="2134216"/>
            <a:ext cx="4524613" cy="285153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498C426-5B55-7855-057E-2318037A1398}"/>
              </a:ext>
            </a:extLst>
          </p:cNvPr>
          <p:cNvSpPr/>
          <p:nvPr/>
        </p:nvSpPr>
        <p:spPr>
          <a:xfrm>
            <a:off x="5018810" y="2884959"/>
            <a:ext cx="2100858" cy="544041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C4650-690B-F700-B079-35D11FEE8428}"/>
              </a:ext>
            </a:extLst>
          </p:cNvPr>
          <p:cNvSpPr txBox="1"/>
          <p:nvPr/>
        </p:nvSpPr>
        <p:spPr>
          <a:xfrm>
            <a:off x="6187239" y="2654707"/>
            <a:ext cx="24208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/>
                <a:cs typeface="Calibri"/>
              </a:rPr>
              <a:t>지속적으로 타겟 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장비 연결 시도</a:t>
            </a:r>
            <a:endParaRPr lang="ko-KR" altLang="en-US" sz="1200" dirty="0">
              <a:solidFill>
                <a:schemeClr val="bg1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2" grpId="0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A5B8D-B647-FE2E-B1C1-CC8204BD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F948B4E-82CD-054D-D953-E14732F17478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DE37-4E4E-5F8A-766F-A8AB1A3F3AAB}"/>
              </a:ext>
            </a:extLst>
          </p:cNvPr>
          <p:cNvSpPr txBox="1"/>
          <p:nvPr/>
        </p:nvSpPr>
        <p:spPr>
          <a:xfrm>
            <a:off x="528503" y="1349722"/>
            <a:ext cx="9219345" cy="3378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코드 실행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2.1)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bleark</a:t>
            </a:r>
            <a:r>
              <a:rPr lang="ko-KR" altLang="en-US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를</a:t>
            </a:r>
            <a:r>
              <a:rPr lang="ko-KR" altLang="en-US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사용하여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컴퓨터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A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와 조명 연결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  2.2) </a:t>
            </a:r>
            <a:r>
              <a:rPr lang="en-US" altLang="ko-KR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bleark</a:t>
            </a:r>
            <a:r>
              <a:rPr lang="ko-KR" altLang="en-US" sz="16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를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사용하여 조명을 계속하여 스캔하다 연결이 끊기면 바로 컴퓨터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B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와 조명이 연결됨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BEF8E8-361D-96B4-F841-C882EACEFE6A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2635AC-5891-4970-6A39-F3B601D9C99C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D30C9C7-FEA8-7447-B5B0-D5D405C92CA0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285FB23-256E-88BA-133E-063FC9BD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66E6C1-61AE-2051-32F5-84C60E8B1595}"/>
              </a:ext>
            </a:extLst>
          </p:cNvPr>
          <p:cNvSpPr txBox="1"/>
          <p:nvPr/>
        </p:nvSpPr>
        <p:spPr>
          <a:xfrm>
            <a:off x="2365018" y="4539252"/>
            <a:ext cx="14824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주변 BLE 장비 스캔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FF93C-D683-732B-1790-95135F1339BE}"/>
              </a:ext>
            </a:extLst>
          </p:cNvPr>
          <p:cNvSpPr txBox="1"/>
          <p:nvPr/>
        </p:nvSpPr>
        <p:spPr>
          <a:xfrm>
            <a:off x="6319817" y="3167752"/>
            <a:ext cx="40441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연결된 BLE 장비에 ‘</a:t>
            </a:r>
            <a:r>
              <a:rPr lang="en-US" altLang="ko-KR" sz="1200">
                <a:solidFill>
                  <a:schemeClr val="bg1"/>
                </a:solidFill>
                <a:ea typeface="맑은 고딕"/>
                <a:cs typeface="Calibri"/>
              </a:rPr>
              <a:t>2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'라는 데이터 전송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1B4D92-4B8C-269B-E61B-B1023A3C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07" y="2134012"/>
            <a:ext cx="4634908" cy="1361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66CCD7-E13C-8ABD-46B9-879BA00F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07" y="4070822"/>
            <a:ext cx="5676181" cy="22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7AC703-0EDE-884D-9AFF-1DBCBADB24A6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6E7CE-59A0-994C-AC52-A735D5AD3B7A}"/>
              </a:ext>
            </a:extLst>
          </p:cNvPr>
          <p:cNvSpPr txBox="1"/>
          <p:nvPr/>
        </p:nvSpPr>
        <p:spPr>
          <a:xfrm>
            <a:off x="1019375" y="64297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kumimoji="1" lang="ko-Kore-KR" altLang="en-US" sz="3600" b="1" spc="-15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6D574B-40E5-1640-91E5-B37B94A59566}"/>
              </a:ext>
            </a:extLst>
          </p:cNvPr>
          <p:cNvGrpSpPr/>
          <p:nvPr/>
        </p:nvGrpSpPr>
        <p:grpSpPr>
          <a:xfrm>
            <a:off x="788664" y="2436031"/>
            <a:ext cx="2767929" cy="527706"/>
            <a:chOff x="3701646" y="1672067"/>
            <a:chExt cx="2767929" cy="52770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B8F7EB3-769C-504F-85F4-48F4229512C8}"/>
                </a:ext>
              </a:extLst>
            </p:cNvPr>
            <p:cNvGrpSpPr/>
            <p:nvPr/>
          </p:nvGrpSpPr>
          <p:grpSpPr>
            <a:xfrm>
              <a:off x="3701646" y="1672067"/>
              <a:ext cx="527705" cy="527706"/>
              <a:chOff x="4484695" y="4252021"/>
              <a:chExt cx="580476" cy="58047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D1E1D78-98B9-0F42-92EC-2C2131C2CFD0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50BB218-57A3-B044-8E54-2124DA880911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100000">
                    <a:srgbClr val="0172B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5C2B8CB5-672A-8A4F-AB69-8D136FB8C0B6}"/>
                  </a:ext>
                </a:extLst>
              </p:cNvPr>
              <p:cNvSpPr/>
              <p:nvPr/>
            </p:nvSpPr>
            <p:spPr>
              <a:xfrm>
                <a:off x="4536100" y="4354360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Ⅱ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원형 101">
                <a:extLst>
                  <a:ext uri="{FF2B5EF4-FFF2-40B4-BE49-F238E27FC236}">
                    <a16:creationId xmlns:a16="http://schemas.microsoft.com/office/drawing/2014/main" id="{5D7D24E6-2B2A-8D45-8488-5423EE7790F1}"/>
                  </a:ext>
                </a:extLst>
              </p:cNvPr>
              <p:cNvSpPr/>
              <p:nvPr/>
            </p:nvSpPr>
            <p:spPr>
              <a:xfrm rot="21118652">
                <a:off x="4514170" y="4281461"/>
                <a:ext cx="524241" cy="524240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6B88946-DCFE-614A-8940-0C65129D0AF6}"/>
                </a:ext>
              </a:extLst>
            </p:cNvPr>
            <p:cNvSpPr/>
            <p:nvPr/>
          </p:nvSpPr>
          <p:spPr>
            <a:xfrm>
              <a:off x="4301033" y="1720469"/>
              <a:ext cx="216854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계획대비 진행상황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56A39-35AE-D044-A90B-6D823CEEA60D}"/>
              </a:ext>
            </a:extLst>
          </p:cNvPr>
          <p:cNvGrpSpPr/>
          <p:nvPr/>
        </p:nvGrpSpPr>
        <p:grpSpPr>
          <a:xfrm>
            <a:off x="788664" y="1654514"/>
            <a:ext cx="1803561" cy="527705"/>
            <a:chOff x="977329" y="1628824"/>
            <a:chExt cx="1803561" cy="52770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B5DD961-0816-534A-BB51-5C30E1908C27}"/>
                </a:ext>
              </a:extLst>
            </p:cNvPr>
            <p:cNvSpPr/>
            <p:nvPr/>
          </p:nvSpPr>
          <p:spPr>
            <a:xfrm>
              <a:off x="1576714" y="1677233"/>
              <a:ext cx="1204176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목표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8A2BAEB-CA58-BB48-8192-7E7D9583C3D8}"/>
                </a:ext>
              </a:extLst>
            </p:cNvPr>
            <p:cNvGrpSpPr/>
            <p:nvPr/>
          </p:nvGrpSpPr>
          <p:grpSpPr>
            <a:xfrm>
              <a:off x="977329" y="1628824"/>
              <a:ext cx="527705" cy="527705"/>
              <a:chOff x="4484696" y="2651822"/>
              <a:chExt cx="580476" cy="580476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3531ADA7-0731-2D43-90F3-C8916E449A2F}"/>
                  </a:ext>
                </a:extLst>
              </p:cNvPr>
              <p:cNvSpPr/>
              <p:nvPr/>
            </p:nvSpPr>
            <p:spPr>
              <a:xfrm>
                <a:off x="4484696" y="2651822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B3959C82-5156-8445-80F8-FBE312FFDB3F}"/>
                  </a:ext>
                </a:extLst>
              </p:cNvPr>
              <p:cNvSpPr/>
              <p:nvPr/>
            </p:nvSpPr>
            <p:spPr>
              <a:xfrm>
                <a:off x="4515782" y="2682908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59C4E1"/>
                  </a:gs>
                  <a:gs pos="100000">
                    <a:srgbClr val="39B8DB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7" name="원형 106">
                <a:extLst>
                  <a:ext uri="{FF2B5EF4-FFF2-40B4-BE49-F238E27FC236}">
                    <a16:creationId xmlns:a16="http://schemas.microsoft.com/office/drawing/2014/main" id="{25679DC9-A0FC-7545-8C92-FAD337FD2674}"/>
                  </a:ext>
                </a:extLst>
              </p:cNvPr>
              <p:cNvSpPr/>
              <p:nvPr/>
            </p:nvSpPr>
            <p:spPr>
              <a:xfrm rot="21118652">
                <a:off x="4514165" y="2681271"/>
                <a:ext cx="524241" cy="524242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97F709F-4F9B-664C-8A53-34CE1887E821}"/>
                  </a:ext>
                </a:extLst>
              </p:cNvPr>
              <p:cNvSpPr/>
              <p:nvPr/>
            </p:nvSpPr>
            <p:spPr>
              <a:xfrm>
                <a:off x="4554557" y="2740445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Ⅰ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4" name="오각형[P] 3">
            <a:extLst>
              <a:ext uri="{FF2B5EF4-FFF2-40B4-BE49-F238E27FC236}">
                <a16:creationId xmlns:a16="http://schemas.microsoft.com/office/drawing/2014/main" id="{0B86F582-3E73-8C4F-B2C7-0D08555093F5}"/>
              </a:ext>
            </a:extLst>
          </p:cNvPr>
          <p:cNvSpPr/>
          <p:nvPr/>
        </p:nvSpPr>
        <p:spPr>
          <a:xfrm>
            <a:off x="0" y="642978"/>
            <a:ext cx="973194" cy="489136"/>
          </a:xfrm>
          <a:prstGeom prst="homePlate">
            <a:avLst>
              <a:gd name="adj" fmla="val 268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217549"/>
            <a:ext cx="1935009" cy="527705"/>
            <a:chOff x="7242100" y="1700322"/>
            <a:chExt cx="1935009" cy="5277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5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Ⅲ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원형 2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133562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 사양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999066"/>
            <a:ext cx="3787439" cy="527705"/>
            <a:chOff x="7242100" y="1700322"/>
            <a:chExt cx="3787439" cy="5277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60B8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ko-KR" altLang="en-US" sz="2000" b="1" spc="-70" err="1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Ⅳ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" name="원형 3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318805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내용 및 중간 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4780583"/>
            <a:ext cx="3085965" cy="527705"/>
            <a:chOff x="7242100" y="1700322"/>
            <a:chExt cx="3085965" cy="52770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507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Ⅴ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원형 42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2486578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9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4746-B7E5-1F59-5BCD-B039F89C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865CB-707A-C4FF-FA60-402FCE18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20</a:t>
            </a:fld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B400A-BA56-CEA9-A728-CE39F4BC4752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29E6-CE31-A2B3-6AC1-208A63135765}"/>
              </a:ext>
            </a:extLst>
          </p:cNvPr>
          <p:cNvSpPr txBox="1"/>
          <p:nvPr/>
        </p:nvSpPr>
        <p:spPr>
          <a:xfrm>
            <a:off x="528504" y="1272356"/>
            <a:ext cx="459410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분석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F7D83E-5E4D-412F-57A2-DCC1BAD5A8D7}"/>
              </a:ext>
            </a:extLst>
          </p:cNvPr>
          <p:cNvGrpSpPr/>
          <p:nvPr/>
        </p:nvGrpSpPr>
        <p:grpSpPr>
          <a:xfrm>
            <a:off x="426707" y="835131"/>
            <a:ext cx="3768185" cy="400110"/>
            <a:chOff x="426707" y="780267"/>
            <a:chExt cx="3768185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E555C0-DACA-A802-3DCD-B7367CCD0C61}"/>
                </a:ext>
              </a:extLst>
            </p:cNvPr>
            <p:cNvSpPr/>
            <p:nvPr/>
          </p:nvSpPr>
          <p:spPr>
            <a:xfrm>
              <a:off x="528504" y="780267"/>
              <a:ext cx="36663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36056C7-8FAF-771D-9109-DA1CAB2012DF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액자 2">
            <a:extLst>
              <a:ext uri="{FF2B5EF4-FFF2-40B4-BE49-F238E27FC236}">
                <a16:creationId xmlns:a16="http://schemas.microsoft.com/office/drawing/2014/main" id="{8CC8700A-D50D-A494-4AF8-D26266E307F8}"/>
              </a:ext>
            </a:extLst>
          </p:cNvPr>
          <p:cNvSpPr/>
          <p:nvPr/>
        </p:nvSpPr>
        <p:spPr>
          <a:xfrm>
            <a:off x="12061786" y="9679916"/>
            <a:ext cx="914400" cy="9144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13953-8D27-446D-9174-F6E4501C30AE}"/>
              </a:ext>
            </a:extLst>
          </p:cNvPr>
          <p:cNvSpPr txBox="1"/>
          <p:nvPr/>
        </p:nvSpPr>
        <p:spPr>
          <a:xfrm>
            <a:off x="4049730" y="6114528"/>
            <a:ext cx="19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공격 실행 영상</a:t>
            </a:r>
          </a:p>
        </p:txBody>
      </p:sp>
      <p:pic>
        <p:nvPicPr>
          <p:cNvPr id="4" name="캡디_조명제어">
            <a:hlinkClick r:id="" action="ppaction://media"/>
            <a:extLst>
              <a:ext uri="{FF2B5EF4-FFF2-40B4-BE49-F238E27FC236}">
                <a16:creationId xmlns:a16="http://schemas.microsoft.com/office/drawing/2014/main" id="{9E6A4125-9FB1-C46A-710F-A76BD5775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6311" y="1792801"/>
            <a:ext cx="7204995" cy="41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21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3638343" cy="400110"/>
            <a:chOff x="426707" y="780267"/>
            <a:chExt cx="36383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35365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완료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477604" y="1235241"/>
            <a:ext cx="8982697" cy="384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: BLE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기기의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취약점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분석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결과를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바탕으로하여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BLE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기기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r>
              <a:rPr lang="en-US" altLang="ko-KR" sz="1400" err="1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공격시도</a:t>
            </a:r>
            <a:r>
              <a:rPr lang="en-US" altLang="ko-KR" sz="140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</a:t>
            </a:r>
            <a:endParaRPr lang="ko-KR" altLang="en-US" sz="140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3BE86A-23B4-09DA-E3E5-C95805DA69AE}"/>
              </a:ext>
            </a:extLst>
          </p:cNvPr>
          <p:cNvSpPr/>
          <p:nvPr/>
        </p:nvSpPr>
        <p:spPr>
          <a:xfrm>
            <a:off x="779194" y="1935325"/>
            <a:ext cx="8292011" cy="14027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BLE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MAC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주소를 스캔하여 해당 기기의 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</a:rPr>
              <a:t>GATT (Generic Attribute Profile)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구조 내 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</a:rPr>
              <a:t>쓰기 가능한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</a:rPr>
              <a:t>characteristic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 접근하여 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</a:rPr>
              <a:t>인증 절차 없이</a:t>
            </a:r>
            <a:r>
              <a:rPr lang="ko-KR" altLang="en-US" sz="1600" b="1" dirty="0">
                <a:solidFill>
                  <a:srgbClr val="000000"/>
                </a:solidFill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명령을 전송함으로써 조명의 색상을 변경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 descr="Flutter_ble part.1">
            <a:extLst>
              <a:ext uri="{FF2B5EF4-FFF2-40B4-BE49-F238E27FC236}">
                <a16:creationId xmlns:a16="http://schemas.microsoft.com/office/drawing/2014/main" id="{D0AA1DFD-4BD8-BCE8-F646-AF8F57AC9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25939"/>
          <a:stretch/>
        </p:blipFill>
        <p:spPr bwMode="auto">
          <a:xfrm>
            <a:off x="1100352" y="3897122"/>
            <a:ext cx="1637212" cy="15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E15B9-479C-57D9-FA33-E1CDDD20E187}"/>
              </a:ext>
            </a:extLst>
          </p:cNvPr>
          <p:cNvSpPr txBox="1"/>
          <p:nvPr/>
        </p:nvSpPr>
        <p:spPr>
          <a:xfrm>
            <a:off x="4198548" y="3714546"/>
            <a:ext cx="1532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200" b="1" dirty="0">
                <a:solidFill>
                  <a:srgbClr val="003260"/>
                </a:solidFill>
                <a:latin typeface="HeadLineA" pitchFamily="2" charset="-127"/>
                <a:ea typeface="HeadLineA" pitchFamily="2" charset="-127"/>
              </a:rPr>
              <a:t>GA                 TT</a:t>
            </a:r>
            <a:endParaRPr kumimoji="1" lang="ko-KR" altLang="en-US" sz="7200" b="1" dirty="0">
              <a:solidFill>
                <a:srgbClr val="003260"/>
              </a:solidFill>
              <a:latin typeface="HeadLineA" pitchFamily="2" charset="-127"/>
              <a:ea typeface="HeadLineA" pitchFamily="2" charset="-127"/>
            </a:endParaRPr>
          </a:p>
        </p:txBody>
      </p:sp>
      <p:pic>
        <p:nvPicPr>
          <p:cNvPr id="12" name="그래픽 11" descr="전구 단색으로 채워진">
            <a:extLst>
              <a:ext uri="{FF2B5EF4-FFF2-40B4-BE49-F238E27FC236}">
                <a16:creationId xmlns:a16="http://schemas.microsoft.com/office/drawing/2014/main" id="{A9DD91D3-F220-507A-5DAE-38598938C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6092" y="3897122"/>
            <a:ext cx="1781914" cy="1781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71CDE-8017-4DF5-876E-F0F5EB0D6543}"/>
              </a:ext>
            </a:extLst>
          </p:cNvPr>
          <p:cNvSpPr txBox="1"/>
          <p:nvPr/>
        </p:nvSpPr>
        <p:spPr>
          <a:xfrm>
            <a:off x="1100352" y="5561204"/>
            <a:ext cx="161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BLE</a:t>
            </a:r>
            <a:r>
              <a:rPr lang="ko-KR" altLang="en-US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 기기의 </a:t>
            </a:r>
            <a:br>
              <a:rPr lang="en-US" altLang="ko-KR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</a:br>
            <a:r>
              <a:rPr lang="en-US" altLang="ko-KR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MAC </a:t>
            </a:r>
            <a:r>
              <a:rPr lang="ko-KR" altLang="en-US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주소 스캔</a:t>
            </a:r>
            <a:endParaRPr lang="en-US" altLang="ko-KR" sz="120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4D65C-8405-D2DB-D918-0866F6897976}"/>
              </a:ext>
            </a:extLst>
          </p:cNvPr>
          <p:cNvSpPr txBox="1"/>
          <p:nvPr/>
        </p:nvSpPr>
        <p:spPr>
          <a:xfrm>
            <a:off x="4119474" y="6038543"/>
            <a:ext cx="161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인증 절차 </a:t>
            </a:r>
            <a:r>
              <a:rPr lang="en-US" altLang="ko-KR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D374F-C0F3-FCFE-9AE6-A9596F57C6AC}"/>
              </a:ext>
            </a:extLst>
          </p:cNvPr>
          <p:cNvSpPr txBox="1"/>
          <p:nvPr/>
        </p:nvSpPr>
        <p:spPr>
          <a:xfrm>
            <a:off x="7021324" y="5745870"/>
            <a:ext cx="161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조명의 색상 변경</a:t>
            </a:r>
            <a:endParaRPr lang="en-US" altLang="ko-KR" sz="12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F2E488-D7F3-B1B7-A6CE-1A0EBE00EEA3}"/>
              </a:ext>
            </a:extLst>
          </p:cNvPr>
          <p:cNvCxnSpPr>
            <a:cxnSpLocks/>
          </p:cNvCxnSpPr>
          <p:nvPr/>
        </p:nvCxnSpPr>
        <p:spPr>
          <a:xfrm>
            <a:off x="2849575" y="4850336"/>
            <a:ext cx="1086971" cy="0"/>
          </a:xfrm>
          <a:prstGeom prst="straightConnector1">
            <a:avLst/>
          </a:prstGeom>
          <a:ln w="349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838088-1D9D-DCCE-2938-2D16A8261925}"/>
              </a:ext>
            </a:extLst>
          </p:cNvPr>
          <p:cNvCxnSpPr>
            <a:cxnSpLocks/>
          </p:cNvCxnSpPr>
          <p:nvPr/>
        </p:nvCxnSpPr>
        <p:spPr>
          <a:xfrm>
            <a:off x="5995905" y="4850336"/>
            <a:ext cx="1086971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EAC7A1-1871-E9A2-8E49-53C88F08E609}"/>
              </a:ext>
            </a:extLst>
          </p:cNvPr>
          <p:cNvSpPr txBox="1"/>
          <p:nvPr/>
        </p:nvSpPr>
        <p:spPr>
          <a:xfrm>
            <a:off x="6575191" y="3494373"/>
            <a:ext cx="2503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u="none" strike="noStrike">
                <a:solidFill>
                  <a:srgbClr val="0000FF"/>
                </a:solidFill>
                <a:effectLst/>
                <a:latin typeface="-webkit-standard"/>
              </a:rPr>
              <a:t>무결성 및 </a:t>
            </a:r>
            <a:r>
              <a:rPr lang="ko-KR" altLang="en-US" sz="1800" b="1" i="0" u="none" strike="noStrike" err="1">
                <a:solidFill>
                  <a:srgbClr val="0000FF"/>
                </a:solidFill>
                <a:effectLst/>
                <a:latin typeface="-webkit-standard"/>
              </a:rPr>
              <a:t>인증성</a:t>
            </a:r>
            <a:r>
              <a:rPr lang="ko-KR" altLang="en-US" sz="1800" b="1" i="0" u="none" strike="noStrike">
                <a:solidFill>
                  <a:srgbClr val="0000FF"/>
                </a:solidFill>
                <a:effectLst/>
                <a:latin typeface="-webkit-standard"/>
              </a:rPr>
              <a:t> 검증</a:t>
            </a:r>
            <a:r>
              <a:rPr lang="en-US" altLang="ko-KR" sz="1800" b="1" i="0" u="none" strike="noStrike">
                <a:solidFill>
                  <a:srgbClr val="0000FF"/>
                </a:solidFill>
                <a:effectLst/>
                <a:latin typeface="-webkit-standard"/>
              </a:rPr>
              <a:t>!</a:t>
            </a:r>
            <a:endParaRPr lang="ko-KR" altLang="en-US" b="1">
              <a:solidFill>
                <a:srgbClr val="00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CFF8D-2F33-F2FD-EF04-FDCF2361CFED}"/>
              </a:ext>
            </a:extLst>
          </p:cNvPr>
          <p:cNvSpPr txBox="1"/>
          <p:nvPr/>
        </p:nvSpPr>
        <p:spPr>
          <a:xfrm>
            <a:off x="2628761" y="5031265"/>
            <a:ext cx="161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altLang="ko-KR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characteristic</a:t>
            </a:r>
            <a:r>
              <a:rPr lang="ko-KR" altLang="en-US" sz="120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 접근</a:t>
            </a:r>
            <a:endParaRPr lang="en-US" altLang="ko-KR" sz="120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12C07-16BE-765C-C233-65B9692F4546}"/>
              </a:ext>
            </a:extLst>
          </p:cNvPr>
          <p:cNvSpPr txBox="1"/>
          <p:nvPr/>
        </p:nvSpPr>
        <p:spPr>
          <a:xfrm>
            <a:off x="5762409" y="4933770"/>
            <a:ext cx="1611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ko-KR" altLang="en-US" sz="12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명령 전송</a:t>
            </a:r>
            <a:endParaRPr lang="en-US" altLang="ko-KR" sz="12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" name="그래픽 19" descr="전구 단색으로 채워진">
            <a:extLst>
              <a:ext uri="{FF2B5EF4-FFF2-40B4-BE49-F238E27FC236}">
                <a16:creationId xmlns:a16="http://schemas.microsoft.com/office/drawing/2014/main" id="{68436C60-B4DE-767E-987E-BE09E067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6092" y="3897122"/>
            <a:ext cx="1781914" cy="17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377109" y="748205"/>
            <a:ext cx="4345500" cy="861774"/>
            <a:chOff x="426707" y="628027"/>
            <a:chExt cx="4871325" cy="8617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628027"/>
              <a:ext cx="476952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AR 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기기 데이터 변조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예정</a:t>
              </a:r>
              <a:r>
                <a:rPr kumimoji="1" lang="en-US" altLang="ko-KR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altLang="ko-KR" sz="2000">
                <a:solidFill>
                  <a:schemeClr val="tx1"/>
                </a:solidFill>
                <a:ea typeface="나눔스퀘어 Bold" panose="020B0600000101010101" pitchFamily="50" charset="-127"/>
                <a:cs typeface="KoPubWorld돋움체_Pro Bold" panose="00000800000000000000" pitchFamily="50" charset="-127"/>
              </a:endParaRPr>
            </a:p>
            <a:p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FE9BDF-0715-8639-BAFE-4AC7BB4D59D0}"/>
              </a:ext>
            </a:extLst>
          </p:cNvPr>
          <p:cNvGrpSpPr/>
          <p:nvPr/>
        </p:nvGrpSpPr>
        <p:grpSpPr>
          <a:xfrm>
            <a:off x="933031" y="1116723"/>
            <a:ext cx="8039938" cy="3172248"/>
            <a:chOff x="157006" y="798617"/>
            <a:chExt cx="9466200" cy="37781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1B6D77-6120-8A6C-9441-9A1C7D25E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006" y="1876700"/>
              <a:ext cx="2606769" cy="26067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7E2B25C-4A1E-C127-C0C6-B1F9EE59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655" y="2451619"/>
              <a:ext cx="1513551" cy="1432104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4BD2A65-6368-2E73-3E32-B9EF3DA39CB3}"/>
                </a:ext>
              </a:extLst>
            </p:cNvPr>
            <p:cNvCxnSpPr/>
            <p:nvPr/>
          </p:nvCxnSpPr>
          <p:spPr>
            <a:xfrm>
              <a:off x="2486297" y="2743145"/>
              <a:ext cx="2977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E24C5CD-1A8A-B4AC-C1BD-1AA5187D2E5B}"/>
                </a:ext>
              </a:extLst>
            </p:cNvPr>
            <p:cNvCxnSpPr/>
            <p:nvPr/>
          </p:nvCxnSpPr>
          <p:spPr>
            <a:xfrm flipH="1">
              <a:off x="2496929" y="3742605"/>
              <a:ext cx="31217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7B55DD-A9EA-37F9-6272-C17EF201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992" y="2908779"/>
              <a:ext cx="609725" cy="6097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724F934-7524-6AA3-0F82-241F35336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71" t="9320" r="14724" b="8753"/>
            <a:stretch/>
          </p:blipFill>
          <p:spPr>
            <a:xfrm>
              <a:off x="6805396" y="798617"/>
              <a:ext cx="967083" cy="1115854"/>
            </a:xfrm>
            <a:prstGeom prst="rect">
              <a:avLst/>
            </a:prstGeom>
          </p:spPr>
        </p:pic>
        <p:sp>
          <p:nvSpPr>
            <p:cNvPr id="20" name="화살표: 아래쪽 17">
              <a:extLst>
                <a:ext uri="{FF2B5EF4-FFF2-40B4-BE49-F238E27FC236}">
                  <a16:creationId xmlns:a16="http://schemas.microsoft.com/office/drawing/2014/main" id="{CD53A797-7B29-706D-64A5-A04CB9F97259}"/>
                </a:ext>
              </a:extLst>
            </p:cNvPr>
            <p:cNvSpPr/>
            <p:nvPr/>
          </p:nvSpPr>
          <p:spPr>
            <a:xfrm rot="3884916">
              <a:off x="5662071" y="1191652"/>
              <a:ext cx="521505" cy="120008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36D747-65C9-F4D1-9CF5-F91FF38DBF28}"/>
                </a:ext>
              </a:extLst>
            </p:cNvPr>
            <p:cNvSpPr txBox="1"/>
            <p:nvPr/>
          </p:nvSpPr>
          <p:spPr>
            <a:xfrm>
              <a:off x="2401963" y="2155515"/>
              <a:ext cx="3271709" cy="54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C00000"/>
                  </a:solidFill>
                </a:rPr>
                <a:t>data = 5(</a:t>
              </a:r>
              <a:r>
                <a:rPr lang="ko-KR" altLang="en-US" sz="2400" b="1" dirty="0">
                  <a:solidFill>
                    <a:srgbClr val="C00000"/>
                  </a:solidFill>
                </a:rPr>
                <a:t>진동 세기</a:t>
              </a:r>
              <a:r>
                <a:rPr lang="en-US" altLang="ko-KR" sz="2400" b="1" dirty="0">
                  <a:solidFill>
                    <a:srgbClr val="C00000"/>
                  </a:solidFill>
                </a:rPr>
                <a:t>)</a:t>
              </a:r>
              <a:endParaRPr lang="ko-KR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A1365-B7B0-2EC0-1EEE-475736493AC3}"/>
                </a:ext>
              </a:extLst>
            </p:cNvPr>
            <p:cNvSpPr txBox="1"/>
            <p:nvPr/>
          </p:nvSpPr>
          <p:spPr>
            <a:xfrm>
              <a:off x="2326719" y="3787242"/>
              <a:ext cx="3519496" cy="549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C00000"/>
                  </a:solidFill>
                </a:rPr>
                <a:t>data = 100(</a:t>
              </a:r>
              <a:r>
                <a:rPr lang="ko-KR" altLang="en-US" sz="2400" b="1" dirty="0">
                  <a:solidFill>
                    <a:srgbClr val="C00000"/>
                  </a:solidFill>
                </a:rPr>
                <a:t>진동 세기</a:t>
              </a:r>
              <a:r>
                <a:rPr lang="en-US" altLang="ko-KR" sz="2400" b="1" dirty="0">
                  <a:solidFill>
                    <a:srgbClr val="C00000"/>
                  </a:solidFill>
                </a:rPr>
                <a:t>)</a:t>
              </a:r>
              <a:endParaRPr lang="ko-KR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307D51-8FD2-8E98-7B27-BF4A1BB10CDC}"/>
                </a:ext>
              </a:extLst>
            </p:cNvPr>
            <p:cNvSpPr txBox="1"/>
            <p:nvPr/>
          </p:nvSpPr>
          <p:spPr>
            <a:xfrm rot="20187706">
              <a:off x="5659584" y="1540105"/>
              <a:ext cx="756383" cy="366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attack</a:t>
              </a:r>
              <a:endParaRPr lang="ko-KR" altLang="en-US" sz="14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737AA3E-8D4E-4461-2204-45635C4502A2}"/>
                </a:ext>
              </a:extLst>
            </p:cNvPr>
            <p:cNvSpPr/>
            <p:nvPr/>
          </p:nvSpPr>
          <p:spPr>
            <a:xfrm>
              <a:off x="483851" y="4300194"/>
              <a:ext cx="2013078" cy="2765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spcBef>
                  <a:spcPts val="600"/>
                </a:spcBef>
              </a:pPr>
              <a:r>
                <a:rPr lang="en-US" altLang="ko-KR" sz="160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Bold" panose="00000800000000000000" pitchFamily="50" charset="-127"/>
                </a:rPr>
                <a:t>TactSuit</a:t>
              </a:r>
              <a:r>
                <a:rPr lang="en-US" altLang="ko-KR" sz="1600">
                  <a:solidFill>
                    <a:prstClr val="black">
                      <a:lumMod val="95000"/>
                      <a:lumOff val="5000"/>
                    </a:prstClr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Bold" panose="00000800000000000000" pitchFamily="50" charset="-127"/>
                </a:rPr>
                <a:t> Air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D6E7149-08C1-EDE1-AF92-E4156B1E13E7}"/>
                </a:ext>
              </a:extLst>
            </p:cNvPr>
            <p:cNvSpPr/>
            <p:nvPr/>
          </p:nvSpPr>
          <p:spPr>
            <a:xfrm>
              <a:off x="5846215" y="4083375"/>
              <a:ext cx="3776991" cy="4000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ko-KR" sz="1400" i="0">
                  <a:solidFill>
                    <a:srgbClr val="202124"/>
                  </a:solidFill>
                  <a:effectLst/>
                  <a:latin typeface="inherit"/>
                </a:rPr>
                <a:t>AR</a:t>
              </a:r>
              <a:r>
                <a:rPr lang="ko-KR" altLang="en-US" sz="1400" i="0">
                  <a:solidFill>
                    <a:srgbClr val="202124"/>
                  </a:solidFill>
                  <a:effectLst/>
                  <a:latin typeface="inherit"/>
                </a:rPr>
                <a:t>기능 제공 게임 </a:t>
              </a:r>
              <a:r>
                <a:rPr lang="en-US" altLang="ko-KR" sz="1400" i="0">
                  <a:solidFill>
                    <a:srgbClr val="202124"/>
                  </a:solidFill>
                  <a:effectLst/>
                  <a:latin typeface="inherit"/>
                </a:rPr>
                <a:t>+</a:t>
              </a:r>
              <a:r>
                <a:rPr lang="en-US" altLang="ko-KR" sz="1400" i="0" err="1">
                  <a:solidFill>
                    <a:srgbClr val="202124"/>
                  </a:solidFill>
                  <a:effectLst/>
                  <a:latin typeface="inherit"/>
                </a:rPr>
                <a:t>bHaptics</a:t>
              </a:r>
              <a:r>
                <a:rPr lang="en-US" altLang="ko-KR" sz="1400" i="0">
                  <a:solidFill>
                    <a:srgbClr val="202124"/>
                  </a:solidFill>
                  <a:effectLst/>
                  <a:latin typeface="inherit"/>
                </a:rPr>
                <a:t> Player</a:t>
              </a:r>
              <a:endParaRPr lang="en-US" altLang="ko-KR" sz="1400" i="0">
                <a:solidFill>
                  <a:srgbClr val="202124"/>
                </a:solidFill>
                <a:effectLst/>
                <a:latin typeface="Google Sans Display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9D9A6E1-54E6-AD62-4B17-E99E9018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46215" y="2676097"/>
              <a:ext cx="2156595" cy="100797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E062E4-7303-E93E-4B8F-6342F304A410}"/>
              </a:ext>
            </a:extLst>
          </p:cNvPr>
          <p:cNvSpPr txBox="1"/>
          <p:nvPr/>
        </p:nvSpPr>
        <p:spPr>
          <a:xfrm>
            <a:off x="933031" y="4840083"/>
            <a:ext cx="769381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dirty="0" err="1"/>
              <a:t>TactSuit</a:t>
            </a:r>
            <a:r>
              <a:rPr kumimoji="1" lang="en-US" altLang="ko-KR" dirty="0"/>
              <a:t> Air </a:t>
            </a:r>
            <a:r>
              <a:rPr kumimoji="1" lang="ko-KR" altLang="en-US" dirty="0"/>
              <a:t>구매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칼리리눅스를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이용해 중간자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(MITM)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환경을 구축</a:t>
            </a:r>
            <a:endParaRPr lang="en-US" altLang="ko-KR" dirty="0">
              <a:solidFill>
                <a:srgbClr val="000000"/>
              </a:solidFill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실시간 데이터 변조 및 재전송 공격 가능여부 실험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6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577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</a:t>
            </a:r>
            <a:r>
              <a:rPr kumimoji="1" lang="en-US" altLang="ko-KR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프로젝트 향후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CFB529-8BD8-4823-B6AA-AD8DE4EA4C1D}"/>
              </a:ext>
            </a:extLst>
          </p:cNvPr>
          <p:cNvSpPr/>
          <p:nvPr/>
        </p:nvSpPr>
        <p:spPr>
          <a:xfrm>
            <a:off x="523263" y="1492202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</a:t>
            </a: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기기의 무선 네트워크 보안</a:t>
            </a:r>
            <a:b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취약점 분석 연구</a:t>
            </a:r>
          </a:p>
        </p:txBody>
      </p:sp>
    </p:spTree>
    <p:extLst>
      <p:ext uri="{BB962C8B-B14F-4D97-AF65-F5344CB8AC3E}">
        <p14:creationId xmlns:p14="http://schemas.microsoft.com/office/powerpoint/2010/main" val="483563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C0EE-DCE1-5A6A-049B-938510BA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AB87D45-49AF-0B42-86DF-88F3A539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DE4B38-5765-E6DB-1CA2-2B054E164B9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Ⅵ.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프로젝트 향후 계획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712237-9CE4-1D33-784E-F93C6F16FDCD}"/>
              </a:ext>
            </a:extLst>
          </p:cNvPr>
          <p:cNvSpPr/>
          <p:nvPr/>
        </p:nvSpPr>
        <p:spPr>
          <a:xfrm>
            <a:off x="528504" y="1486265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기기에 공격 실행 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칼리 리눅스 및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bleak</a:t>
            </a:r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활용하여 실제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기기에 공격을 실행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F39287-3AA3-8E87-4C3D-30EEAE19F7FD}"/>
              </a:ext>
            </a:extLst>
          </p:cNvPr>
          <p:cNvSpPr/>
          <p:nvPr/>
        </p:nvSpPr>
        <p:spPr>
          <a:xfrm>
            <a:off x="528504" y="3125507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성공 후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솔루션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</a:t>
            </a:r>
            <a:endParaRPr lang="en-US" altLang="ko-KR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보안 솔루션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659777-0F9E-1284-518D-075C04B23967}"/>
              </a:ext>
            </a:extLst>
          </p:cNvPr>
          <p:cNvSpPr/>
          <p:nvPr/>
        </p:nvSpPr>
        <p:spPr>
          <a:xfrm>
            <a:off x="528504" y="4739320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시현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후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전시회 출품 및 논문 작성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9579AC-830A-8CAC-9F31-70DBD910D8D3}"/>
              </a:ext>
            </a:extLst>
          </p:cNvPr>
          <p:cNvGrpSpPr/>
          <p:nvPr/>
        </p:nvGrpSpPr>
        <p:grpSpPr>
          <a:xfrm>
            <a:off x="426707" y="835131"/>
            <a:ext cx="2139534" cy="400110"/>
            <a:chOff x="426707" y="780267"/>
            <a:chExt cx="2139534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97D0C23-DE97-D7D6-36E2-AE9B4F75C8B1}"/>
                </a:ext>
              </a:extLst>
            </p:cNvPr>
            <p:cNvSpPr/>
            <p:nvPr/>
          </p:nvSpPr>
          <p:spPr>
            <a:xfrm>
              <a:off x="528504" y="780267"/>
              <a:ext cx="2037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향후 계획</a:t>
              </a:r>
              <a:endParaRPr lang="ko-Kore-KR" altLang="en-US" sz="2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A393EE9-BDD0-BAF1-E3A7-749497CFB9B6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562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7F25-5C04-8FF9-E9EA-0F1A4D76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B735E3A8-9A7B-04A9-3F6C-C38AE4F4E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26C98-C1BF-3BF6-B929-53DF4420C9BF}"/>
              </a:ext>
            </a:extLst>
          </p:cNvPr>
          <p:cNvSpPr/>
          <p:nvPr/>
        </p:nvSpPr>
        <p:spPr>
          <a:xfrm>
            <a:off x="-13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932E2F-EF86-B5C2-546C-D1875440D91E}"/>
              </a:ext>
            </a:extLst>
          </p:cNvPr>
          <p:cNvSpPr txBox="1"/>
          <p:nvPr/>
        </p:nvSpPr>
        <p:spPr>
          <a:xfrm>
            <a:off x="3446003" y="310583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 </a:t>
            </a:r>
            <a:r>
              <a:rPr kumimoji="1" lang="en-US" altLang="ko-KR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</a:t>
            </a:r>
            <a:endParaRPr kumimoji="1" lang="ko-Kore-KR" altLang="en-US" sz="3600" b="1" spc="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2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Ⅰ.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</a:t>
            </a: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기기의 무선 네트워크 보안</a:t>
            </a:r>
            <a:b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취약점 분석 연구</a:t>
            </a:r>
          </a:p>
        </p:txBody>
      </p:sp>
    </p:spTree>
    <p:extLst>
      <p:ext uri="{BB962C8B-B14F-4D97-AF65-F5344CB8AC3E}">
        <p14:creationId xmlns:p14="http://schemas.microsoft.com/office/powerpoint/2010/main" val="128522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4759-5338-7072-1212-E9A48EA1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1586EC-C890-A8BF-A28E-84DBD1F1EE4D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55E8FC3-07CE-332B-CC90-314CCF6A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927E6-8B9F-0640-88B8-E9C1DF98228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7D7C99-3C6F-5B62-8342-1403E4CA4BC8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6E9966-2947-82BD-EB9F-D19C530344AF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i="0" u="none" strike="noStrike" kern="1200" cap="none" spc="-150" normalizeH="0" baseline="0" noProof="0">
                  <a:ln>
                    <a:noFill/>
                  </a:ln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연구 목표</a:t>
              </a:r>
              <a:endParaRPr kumimoji="0" lang="ko-Kore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A60EB05-DA5A-2CCA-73AB-48486CFA88E4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176FE6-4EC5-3541-30BF-3B3F40853C58}"/>
              </a:ext>
            </a:extLst>
          </p:cNvPr>
          <p:cNvSpPr txBox="1"/>
          <p:nvPr/>
        </p:nvSpPr>
        <p:spPr>
          <a:xfrm>
            <a:off x="552367" y="1230719"/>
            <a:ext cx="882513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BLE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AR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BLE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연결 구조 및 공격 가능성 분석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AR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기기에 공유 사칭 공격 시도하여 취약점 분석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600" b="1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통신기반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 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가능성 분석 및 공격 시도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취약점을 바탕으로 새로운 보안 솔루션을 구축함으로서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AR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기기의 보안 극대화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EF1A9-C92E-9ACE-57BC-E57DDE655C79}"/>
              </a:ext>
            </a:extLst>
          </p:cNvPr>
          <p:cNvSpPr txBox="1"/>
          <p:nvPr/>
        </p:nvSpPr>
        <p:spPr>
          <a:xfrm>
            <a:off x="0" y="2997446"/>
            <a:ext cx="1643338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[ </a:t>
            </a: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문제 상황 </a:t>
            </a: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]</a:t>
            </a:r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3103EE-8021-124A-4D7B-12CD847D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3" y="3418320"/>
            <a:ext cx="2606769" cy="2606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C0A99D-8145-2FB6-2F9C-9DCF14C3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12" y="3993239"/>
            <a:ext cx="1513551" cy="143210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D7B667-0339-8E02-5ADE-32C2D33C3033}"/>
              </a:ext>
            </a:extLst>
          </p:cNvPr>
          <p:cNvCxnSpPr/>
          <p:nvPr/>
        </p:nvCxnSpPr>
        <p:spPr>
          <a:xfrm>
            <a:off x="2595154" y="4284765"/>
            <a:ext cx="2977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278FBA-4215-B4DB-7263-4DF12F5D715F}"/>
              </a:ext>
            </a:extLst>
          </p:cNvPr>
          <p:cNvCxnSpPr/>
          <p:nvPr/>
        </p:nvCxnSpPr>
        <p:spPr>
          <a:xfrm flipH="1">
            <a:off x="2605786" y="5284225"/>
            <a:ext cx="312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E44F58B-034C-E749-D35F-F98FC61FF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849" y="4450399"/>
            <a:ext cx="609725" cy="609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501684-9A19-6EFC-5837-D6D21B38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71" t="9320" r="14724" b="8753"/>
          <a:stretch/>
        </p:blipFill>
        <p:spPr>
          <a:xfrm>
            <a:off x="6397418" y="2762593"/>
            <a:ext cx="873587" cy="1007975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9D31225-3245-743D-0C0B-D487165F623D}"/>
              </a:ext>
            </a:extLst>
          </p:cNvPr>
          <p:cNvSpPr/>
          <p:nvPr/>
        </p:nvSpPr>
        <p:spPr>
          <a:xfrm rot="3884916">
            <a:off x="5388938" y="3050124"/>
            <a:ext cx="521505" cy="12000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B2105-362B-FD2F-A44B-08DF2C5EB436}"/>
              </a:ext>
            </a:extLst>
          </p:cNvPr>
          <p:cNvSpPr txBox="1"/>
          <p:nvPr/>
        </p:nvSpPr>
        <p:spPr>
          <a:xfrm>
            <a:off x="3615054" y="3894106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data = 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9670-0931-088B-E8D3-7E13C0FB2C4D}"/>
              </a:ext>
            </a:extLst>
          </p:cNvPr>
          <p:cNvSpPr txBox="1"/>
          <p:nvPr/>
        </p:nvSpPr>
        <p:spPr>
          <a:xfrm>
            <a:off x="4359323" y="5312018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C00000"/>
                </a:solidFill>
              </a:rPr>
              <a:t>data = 100</a:t>
            </a:r>
            <a:endParaRPr lang="ko-KR" altLang="en-US" b="1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C4D00-2690-58EF-D236-72F24F8D786C}"/>
              </a:ext>
            </a:extLst>
          </p:cNvPr>
          <p:cNvSpPr txBox="1"/>
          <p:nvPr/>
        </p:nvSpPr>
        <p:spPr>
          <a:xfrm rot="20187706">
            <a:off x="5378479" y="3397194"/>
            <a:ext cx="77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attack</a:t>
            </a:r>
            <a:endParaRPr lang="ko-KR" altLang="en-US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AA904F-2399-1E1B-1736-42EE3BC1CBF0}"/>
              </a:ext>
            </a:extLst>
          </p:cNvPr>
          <p:cNvSpPr/>
          <p:nvPr/>
        </p:nvSpPr>
        <p:spPr>
          <a:xfrm>
            <a:off x="592708" y="5841814"/>
            <a:ext cx="2013078" cy="276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2000" err="1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TactSuit</a:t>
            </a:r>
            <a:r>
              <a:rPr lang="en-US" altLang="ko-KR" sz="20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 Air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80BAD2-FB2A-3072-DC0D-9289514F60E0}"/>
              </a:ext>
            </a:extLst>
          </p:cNvPr>
          <p:cNvSpPr/>
          <p:nvPr/>
        </p:nvSpPr>
        <p:spPr>
          <a:xfrm>
            <a:off x="5955072" y="5624995"/>
            <a:ext cx="3776991" cy="400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altLang="ko-KR" i="0" dirty="0">
                <a:solidFill>
                  <a:srgbClr val="202124"/>
                </a:solidFill>
                <a:effectLst/>
                <a:latin typeface="inherit"/>
              </a:rPr>
              <a:t>AR</a:t>
            </a:r>
            <a:r>
              <a:rPr lang="ko-KR" altLang="en-US" i="0" dirty="0">
                <a:solidFill>
                  <a:srgbClr val="202124"/>
                </a:solidFill>
                <a:effectLst/>
                <a:latin typeface="inherit"/>
              </a:rPr>
              <a:t>기능 제공 게임 </a:t>
            </a:r>
            <a:r>
              <a:rPr lang="en-US" altLang="ko-KR" i="0" dirty="0">
                <a:solidFill>
                  <a:srgbClr val="202124"/>
                </a:solidFill>
                <a:effectLst/>
                <a:latin typeface="inherit"/>
              </a:rPr>
              <a:t>+</a:t>
            </a:r>
            <a:r>
              <a:rPr lang="en-US" altLang="ko-KR" i="0" dirty="0" err="1">
                <a:solidFill>
                  <a:srgbClr val="202124"/>
                </a:solidFill>
                <a:effectLst/>
                <a:latin typeface="inherit"/>
              </a:rPr>
              <a:t>bHaptics</a:t>
            </a:r>
            <a:r>
              <a:rPr lang="en-US" altLang="ko-KR" i="0" dirty="0">
                <a:solidFill>
                  <a:srgbClr val="202124"/>
                </a:solidFill>
                <a:effectLst/>
                <a:latin typeface="inherit"/>
              </a:rPr>
              <a:t> Player</a:t>
            </a:r>
            <a:br>
              <a:rPr lang="en-US" altLang="ko-KR" i="0" dirty="0">
                <a:solidFill>
                  <a:srgbClr val="202124"/>
                </a:solidFill>
                <a:effectLst/>
                <a:latin typeface="inherit"/>
              </a:rPr>
            </a:br>
            <a:r>
              <a:rPr lang="ko-KR" altLang="en-US" i="0" dirty="0">
                <a:solidFill>
                  <a:srgbClr val="202124"/>
                </a:solidFill>
                <a:effectLst/>
                <a:latin typeface="inherit"/>
              </a:rPr>
              <a:t>                                      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inherit"/>
              </a:rPr>
              <a:t>(</a:t>
            </a:r>
            <a:r>
              <a:rPr lang="ko-KR" altLang="en-US" sz="1400" i="0" dirty="0">
                <a:solidFill>
                  <a:srgbClr val="202124"/>
                </a:solidFill>
                <a:effectLst/>
                <a:latin typeface="inherit"/>
              </a:rPr>
              <a:t>진동 피드백 제공</a:t>
            </a:r>
            <a:r>
              <a:rPr lang="en-US" altLang="ko-KR" sz="1400" i="0" dirty="0">
                <a:solidFill>
                  <a:srgbClr val="202124"/>
                </a:solidFill>
                <a:effectLst/>
                <a:latin typeface="inherit"/>
              </a:rPr>
              <a:t>)</a:t>
            </a:r>
            <a:endParaRPr lang="en-US" altLang="ko-KR" i="0" dirty="0">
              <a:solidFill>
                <a:srgbClr val="202124"/>
              </a:solidFill>
              <a:effectLst/>
              <a:latin typeface="Google Sans Display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80D269-C0D2-025D-E5ED-D886F23C1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072" y="4217717"/>
            <a:ext cx="2156595" cy="10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2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FFC8-7828-627C-D8A8-47CB9F7B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ADC93F41-0AFB-0093-0F8F-B52BF5D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266372-4B4A-D454-C786-D89BCD71C440}"/>
              </a:ext>
            </a:extLst>
          </p:cNvPr>
          <p:cNvSpPr/>
          <p:nvPr/>
        </p:nvSpPr>
        <p:spPr>
          <a:xfrm>
            <a:off x="5824727" y="4315968"/>
            <a:ext cx="3785213" cy="1309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7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연구 목표 </a:t>
            </a:r>
            <a:endParaRPr lang="en-US" altLang="ko-KR" sz="17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70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기존 방식보다 강화된 </a:t>
            </a:r>
            <a:r>
              <a:rPr lang="en-US" altLang="ko-KR" sz="170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AI</a:t>
            </a:r>
            <a:r>
              <a:rPr lang="ko-KR" altLang="en-US" sz="170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기반</a:t>
            </a:r>
            <a:endParaRPr lang="en-US" altLang="ko-KR" sz="170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70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보안 솔루션 구축 </a:t>
            </a:r>
            <a:endParaRPr lang="en-US" altLang="ko-KR" sz="170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C2B2F4-A18C-39E0-ABD7-84AC2FC4BA50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CF4F9E-3BF1-FAEC-8136-2136B4F66D4B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목표</a:t>
              </a:r>
              <a:endParaRPr lang="ko-Kore-KR" altLang="en-US" sz="20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24E7BF-511A-34D4-845D-EFBEC94EAB0A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0B70D5-E96B-F22C-001A-11A245908861}"/>
              </a:ext>
            </a:extLst>
          </p:cNvPr>
          <p:cNvGrpSpPr/>
          <p:nvPr/>
        </p:nvGrpSpPr>
        <p:grpSpPr>
          <a:xfrm>
            <a:off x="598538" y="1551345"/>
            <a:ext cx="4022268" cy="1910714"/>
            <a:chOff x="711042" y="1478114"/>
            <a:chExt cx="4022268" cy="1910714"/>
          </a:xfrm>
        </p:grpSpPr>
        <p:sp>
          <p:nvSpPr>
            <p:cNvPr id="5" name="AutoShape 61">
              <a:extLst>
                <a:ext uri="{FF2B5EF4-FFF2-40B4-BE49-F238E27FC236}">
                  <a16:creationId xmlns:a16="http://schemas.microsoft.com/office/drawing/2014/main" id="{55A6BB0B-E588-AC5B-05BA-48776AC22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89" y="1596433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6" name="모서리가 둥근 직사각형 250">
              <a:extLst>
                <a:ext uri="{FF2B5EF4-FFF2-40B4-BE49-F238E27FC236}">
                  <a16:creationId xmlns:a16="http://schemas.microsoft.com/office/drawing/2014/main" id="{5A460B46-EE33-BF16-46E4-5AF7B12968A1}"/>
                </a:ext>
              </a:extLst>
            </p:cNvPr>
            <p:cNvSpPr/>
            <p:nvPr/>
          </p:nvSpPr>
          <p:spPr>
            <a:xfrm>
              <a:off x="711042" y="1478114"/>
              <a:ext cx="4022268" cy="461664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AR</a:t>
              </a:r>
              <a:r>
                <a:rPr lang="ko-KR" altLang="en-US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기기 공격</a:t>
              </a:r>
              <a:endParaRPr lang="ko-KR" altLang="en-US" sz="1600" b="1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모서리가 둥근 직사각형 129">
              <a:extLst>
                <a:ext uri="{FF2B5EF4-FFF2-40B4-BE49-F238E27FC236}">
                  <a16:creationId xmlns:a16="http://schemas.microsoft.com/office/drawing/2014/main" id="{91844DAA-7889-43ED-69C1-BD55616711C5}"/>
                </a:ext>
              </a:extLst>
            </p:cNvPr>
            <p:cNvSpPr/>
            <p:nvPr/>
          </p:nvSpPr>
          <p:spPr>
            <a:xfrm>
              <a:off x="861200" y="1993143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칼리 리눅스 활용하여 </a:t>
              </a:r>
              <a:r>
                <a:rPr lang="en-US" altLang="ko-KR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AR </a:t>
              </a: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기기 공격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D3C54B-E980-E5A5-2767-0CED3CDD153F}"/>
              </a:ext>
            </a:extLst>
          </p:cNvPr>
          <p:cNvGrpSpPr/>
          <p:nvPr/>
        </p:nvGrpSpPr>
        <p:grpSpPr>
          <a:xfrm>
            <a:off x="5265466" y="1551345"/>
            <a:ext cx="4022269" cy="1910793"/>
            <a:chOff x="5172689" y="1478114"/>
            <a:chExt cx="4022269" cy="1910793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06CC5F60-2093-40D4-F268-C8D44BCF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129">
              <a:extLst>
                <a:ext uri="{FF2B5EF4-FFF2-40B4-BE49-F238E27FC236}">
                  <a16:creationId xmlns:a16="http://schemas.microsoft.com/office/drawing/2014/main" id="{45C06102-1846-A3A1-8A7C-035CF16A99B4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대다수의 장비가 연결 과정에서 암호화가 이루어지지 않으며 </a:t>
              </a: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공격자가 개입</a:t>
              </a: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하여 </a:t>
              </a: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정보를 가로챌 수 있음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모서리가 둥근 직사각형 250">
              <a:extLst>
                <a:ext uri="{FF2B5EF4-FFF2-40B4-BE49-F238E27FC236}">
                  <a16:creationId xmlns:a16="http://schemas.microsoft.com/office/drawing/2014/main" id="{A93111FC-422F-C529-95E0-5ACD91D43DFC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기기의 공격 가능성 분석</a:t>
              </a:r>
              <a:r>
                <a:rPr lang="ko-KR" altLang="en-US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sp>
        <p:nvSpPr>
          <p:cNvPr id="17" name="AutoShape 61">
            <a:extLst>
              <a:ext uri="{FF2B5EF4-FFF2-40B4-BE49-F238E27FC236}">
                <a16:creationId xmlns:a16="http://schemas.microsoft.com/office/drawing/2014/main" id="{61AD10A6-0EA7-6463-EE58-FFD82D53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704" y="4143785"/>
            <a:ext cx="3567448" cy="1792395"/>
          </a:xfrm>
          <a:prstGeom prst="roundRect">
            <a:avLst>
              <a:gd name="adj" fmla="val 384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554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2" name="모서리가 둥근 직사각형 250">
            <a:extLst>
              <a:ext uri="{FF2B5EF4-FFF2-40B4-BE49-F238E27FC236}">
                <a16:creationId xmlns:a16="http://schemas.microsoft.com/office/drawing/2014/main" id="{CEB6CFE8-CB24-DA5F-9D35-FF02C1B13A02}"/>
              </a:ext>
            </a:extLst>
          </p:cNvPr>
          <p:cNvSpPr/>
          <p:nvPr/>
        </p:nvSpPr>
        <p:spPr>
          <a:xfrm>
            <a:off x="1155125" y="4059999"/>
            <a:ext cx="3656608" cy="3816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1143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취약점 분석 및  솔루션 개발</a:t>
            </a:r>
          </a:p>
        </p:txBody>
      </p:sp>
      <p:sp>
        <p:nvSpPr>
          <p:cNvPr id="16" name="모서리가 둥근 직사각형 129">
            <a:extLst>
              <a:ext uri="{FF2B5EF4-FFF2-40B4-BE49-F238E27FC236}">
                <a16:creationId xmlns:a16="http://schemas.microsoft.com/office/drawing/2014/main" id="{D489A405-2934-DD4D-2CC4-531386657293}"/>
              </a:ext>
            </a:extLst>
          </p:cNvPr>
          <p:cNvSpPr/>
          <p:nvPr/>
        </p:nvSpPr>
        <p:spPr>
          <a:xfrm>
            <a:off x="1275281" y="4531202"/>
            <a:ext cx="3416296" cy="1344578"/>
          </a:xfrm>
          <a:prstGeom prst="roundRect">
            <a:avLst>
              <a:gd name="adj" fmla="val 400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31614">
              <a:lnSpc>
                <a:spcPct val="120000"/>
              </a:lnSpc>
              <a:spcAft>
                <a:spcPts val="400"/>
              </a:spcAft>
              <a:buClr>
                <a:srgbClr val="2D65A9"/>
              </a:buClr>
              <a:buSzPct val="100000"/>
              <a:defRPr/>
            </a:pPr>
            <a:r>
              <a:rPr lang="ko-KR" altLang="en-US" sz="16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성공 후 취약점 분석하여 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솔루션 개발 </a:t>
            </a:r>
            <a:endParaRPr lang="en-US" altLang="ko-KR" sz="16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BA6D3519-A6DE-7F15-FA78-30AEA5A57E5A}"/>
              </a:ext>
            </a:extLst>
          </p:cNvPr>
          <p:cNvSpPr/>
          <p:nvPr/>
        </p:nvSpPr>
        <p:spPr>
          <a:xfrm>
            <a:off x="4671013" y="2413873"/>
            <a:ext cx="563974" cy="512207"/>
          </a:xfrm>
          <a:prstGeom prst="mathPlus">
            <a:avLst>
              <a:gd name="adj1" fmla="val 15339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5641C21-6AC3-35C3-BCB7-A333B6B6B733}"/>
              </a:ext>
            </a:extLst>
          </p:cNvPr>
          <p:cNvSpPr/>
          <p:nvPr/>
        </p:nvSpPr>
        <p:spPr>
          <a:xfrm rot="16200000">
            <a:off x="526964" y="4858942"/>
            <a:ext cx="400110" cy="53971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D0F75C1-8B5A-85A9-619B-8FAA02F9413F}"/>
              </a:ext>
            </a:extLst>
          </p:cNvPr>
          <p:cNvSpPr/>
          <p:nvPr/>
        </p:nvSpPr>
        <p:spPr>
          <a:xfrm rot="16200000">
            <a:off x="5110302" y="4858942"/>
            <a:ext cx="400110" cy="53971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AD60A-94C7-84EE-A0CF-69F2AF95391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</p:spTree>
    <p:extLst>
      <p:ext uri="{BB962C8B-B14F-4D97-AF65-F5344CB8AC3E}">
        <p14:creationId xmlns:p14="http://schemas.microsoft.com/office/powerpoint/2010/main" val="367204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0697-A82F-0F3D-F055-C6B5FB424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DD5DF58-F27B-94AA-2389-B1CE2D644554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C446F54F-72D2-F49C-9016-C341EDFA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BE0972-AD13-B5B8-4922-23185B09758E}"/>
              </a:ext>
            </a:extLst>
          </p:cNvPr>
          <p:cNvGrpSpPr/>
          <p:nvPr/>
        </p:nvGrpSpPr>
        <p:grpSpPr>
          <a:xfrm>
            <a:off x="426707" y="835131"/>
            <a:ext cx="3426746" cy="400110"/>
            <a:chOff x="426707" y="780267"/>
            <a:chExt cx="3426746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65B05EE-0B72-1ED9-86D8-70A67CF84158}"/>
                </a:ext>
              </a:extLst>
            </p:cNvPr>
            <p:cNvSpPr/>
            <p:nvPr/>
          </p:nvSpPr>
          <p:spPr>
            <a:xfrm>
              <a:off x="528504" y="780267"/>
              <a:ext cx="33249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ea typeface="나눔스퀘어 ExtraBold" panose="020B0600000101010101" pitchFamily="50" charset="-127"/>
                </a:rPr>
                <a:t>AR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ea typeface="나눔스퀘어 ExtraBold" panose="020B0600000101010101" pitchFamily="50" charset="-127"/>
                </a:rPr>
                <a:t>기기 공격 방식 및 공격 계층 </a:t>
              </a:r>
              <a:endParaRPr lang="ko-Kore-KR" altLang="en-US" sz="2000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7785DDDA-EF7E-85F6-A3C7-A74758364BE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8E7D72-7DC5-081D-A532-6ADA3B806BB3}"/>
              </a:ext>
            </a:extLst>
          </p:cNvPr>
          <p:cNvSpPr txBox="1"/>
          <p:nvPr/>
        </p:nvSpPr>
        <p:spPr>
          <a:xfrm>
            <a:off x="552367" y="1230719"/>
            <a:ext cx="882513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공격 방식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중간자 공격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b="1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스푸핑을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활용하여 데이터 위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변조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계층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 계층 및 응용 계층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링크 계층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MAC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주소 기반 장치 식별 및 송수신 제어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 계층 </a:t>
            </a: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서비스 제공 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1EE495-125B-405A-31BF-1C0F663B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2" r="69093" b="12116"/>
          <a:stretch/>
        </p:blipFill>
        <p:spPr>
          <a:xfrm>
            <a:off x="1106042" y="2595939"/>
            <a:ext cx="1619078" cy="342693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5C2CA187-2186-B7D6-F65F-6AD4541CE2BF}"/>
              </a:ext>
            </a:extLst>
          </p:cNvPr>
          <p:cNvSpPr/>
          <p:nvPr/>
        </p:nvSpPr>
        <p:spPr>
          <a:xfrm>
            <a:off x="1106041" y="2587550"/>
            <a:ext cx="1619078" cy="74985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9354AC1-EFF3-FA84-21DD-2F33636ECD00}"/>
              </a:ext>
            </a:extLst>
          </p:cNvPr>
          <p:cNvSpPr/>
          <p:nvPr/>
        </p:nvSpPr>
        <p:spPr>
          <a:xfrm>
            <a:off x="1106041" y="4635862"/>
            <a:ext cx="1619078" cy="749857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7311C-94CC-3D1D-E9E9-9D048372478F}"/>
              </a:ext>
            </a:extLst>
          </p:cNvPr>
          <p:cNvSpPr txBox="1"/>
          <p:nvPr/>
        </p:nvSpPr>
        <p:spPr>
          <a:xfrm>
            <a:off x="3137619" y="2778995"/>
            <a:ext cx="6811480" cy="3376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ea typeface="나눔스퀘어 ExtraBold" panose="020B0600000101010101"/>
              </a:rPr>
              <a:t>링크 계층 공격 이유</a:t>
            </a:r>
            <a:endParaRPr lang="en-US" altLang="ko-KR" sz="1600" b="1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스퀘어 ExtraBold" panose="020B0600000101010101"/>
              </a:rPr>
              <a:t>BLE </a:t>
            </a:r>
            <a:r>
              <a:rPr lang="ko-KR" altLang="en-US" sz="1600" dirty="0">
                <a:ea typeface="나눔스퀘어 ExtraBold" panose="020B0600000101010101"/>
              </a:rPr>
              <a:t>기반 통신은 </a:t>
            </a:r>
            <a:r>
              <a:rPr lang="ko-KR" altLang="en-US" sz="1600" b="1" dirty="0">
                <a:ea typeface="나눔스퀘어 ExtraBold" panose="020B0600000101010101"/>
              </a:rPr>
              <a:t>보안이 약한 </a:t>
            </a:r>
            <a:r>
              <a:rPr lang="ko-KR" altLang="en-US" sz="1600" b="1" dirty="0" err="1">
                <a:ea typeface="나눔스퀘어 ExtraBold" panose="020B0600000101010101"/>
              </a:rPr>
              <a:t>페어링</a:t>
            </a:r>
            <a:r>
              <a:rPr lang="ko-KR" altLang="en-US" sz="1600" b="1" dirty="0">
                <a:ea typeface="나눔스퀘어 ExtraBold" panose="020B0600000101010101"/>
              </a:rPr>
              <a:t> 방식</a:t>
            </a:r>
            <a:r>
              <a:rPr lang="en-US" altLang="ko-KR" sz="1600" b="1" dirty="0">
                <a:ea typeface="나눔스퀘어 ExtraBold" panose="020B0600000101010101"/>
              </a:rPr>
              <a:t>(</a:t>
            </a:r>
            <a:r>
              <a:rPr lang="ko-KR" altLang="en-US" sz="1600" b="1" dirty="0">
                <a:ea typeface="나눔스퀘어 ExtraBold" panose="020B0600000101010101"/>
              </a:rPr>
              <a:t>예</a:t>
            </a:r>
            <a:r>
              <a:rPr lang="en-US" altLang="ko-KR" sz="1600" b="1" dirty="0">
                <a:ea typeface="나눔스퀘어 ExtraBold" panose="020B0600000101010101"/>
              </a:rPr>
              <a:t>: Just Works)</a:t>
            </a:r>
            <a:r>
              <a:rPr lang="ko-KR" altLang="en-US" sz="1600" dirty="0">
                <a:ea typeface="나눔스퀘어 ExtraBold" panose="020B0600000101010101"/>
              </a:rPr>
              <a:t> 을 사용하는 </a:t>
            </a:r>
            <a:endParaRPr lang="en-US" altLang="ko-KR" sz="1600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스퀘어 ExtraBold" panose="020B0600000101010101"/>
              </a:rPr>
              <a:t>경우가 많아</a:t>
            </a:r>
            <a:r>
              <a:rPr lang="en-US" altLang="ko-KR" sz="1600" dirty="0">
                <a:ea typeface="나눔스퀘어 ExtraBold" panose="020B0600000101010101"/>
              </a:rPr>
              <a:t>,</a:t>
            </a:r>
            <a:r>
              <a:rPr lang="ko-KR" altLang="en-US" sz="1600" dirty="0">
                <a:ea typeface="나눔스퀘어 ExtraBold" panose="020B0600000101010101"/>
              </a:rPr>
              <a:t> </a:t>
            </a:r>
            <a:r>
              <a:rPr lang="ko-KR" altLang="en-US" sz="1600" b="1" dirty="0">
                <a:ea typeface="나눔스퀘어 ExtraBold" panose="020B0600000101010101"/>
              </a:rPr>
              <a:t>송수신을 제어하는 링크 계층에서 공격 위협</a:t>
            </a:r>
            <a:r>
              <a:rPr lang="ko-KR" altLang="en-US" sz="1600" dirty="0">
                <a:ea typeface="나눔스퀘어 ExtraBold" panose="020B0600000101010101"/>
              </a:rPr>
              <a:t>에 쉽게 노출됨</a:t>
            </a:r>
            <a:endParaRPr lang="en-US" altLang="ko-KR" sz="1600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ea typeface="나눔스퀘어 ExtraBold" panose="020B0600000101010101"/>
              </a:rPr>
              <a:t>WiFi</a:t>
            </a:r>
            <a:r>
              <a:rPr lang="en-US" altLang="ko-KR" sz="1600" dirty="0">
                <a:ea typeface="나눔스퀘어 ExtraBold" panose="020B0600000101010101"/>
              </a:rPr>
              <a:t> </a:t>
            </a:r>
            <a:r>
              <a:rPr lang="ko-KR" altLang="en-US" sz="1600" dirty="0">
                <a:ea typeface="나눔스퀘어 ExtraBold" panose="020B0600000101010101"/>
              </a:rPr>
              <a:t>기반 통신은 연결을 위한 </a:t>
            </a:r>
            <a:r>
              <a:rPr lang="ko-KR" altLang="en-US" sz="1600" b="1" dirty="0">
                <a:ea typeface="나눔스퀘어 ExtraBold" panose="020B0600000101010101"/>
              </a:rPr>
              <a:t>관리 프레임이 암호화 되어 있지 않은 경우가</a:t>
            </a:r>
            <a:endParaRPr lang="en-US" altLang="ko-KR" sz="1600" b="1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스퀘어 ExtraBold" panose="020B0600000101010101"/>
              </a:rPr>
              <a:t>많아 링크 계층을 공격하면 세션 종료  및 </a:t>
            </a:r>
            <a:r>
              <a:rPr lang="ko-KR" altLang="en-US" sz="1600" dirty="0" err="1">
                <a:ea typeface="나눔스퀘어 ExtraBold" panose="020B0600000101010101"/>
              </a:rPr>
              <a:t>스니핑</a:t>
            </a:r>
            <a:r>
              <a:rPr lang="ko-KR" altLang="en-US" sz="1600" dirty="0">
                <a:ea typeface="나눔스퀘어 ExtraBold" panose="020B0600000101010101"/>
              </a:rPr>
              <a:t> 가능</a:t>
            </a:r>
            <a:endParaRPr lang="en-US" altLang="ko-KR" sz="1600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ea typeface="나눔스퀘어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ea typeface="나눔스퀘어 ExtraBold" panose="020B0600000101010101"/>
              </a:rPr>
              <a:t>응용 계층 공격 이유</a:t>
            </a:r>
            <a:endParaRPr lang="en-US" altLang="ko-KR" sz="1600" b="1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나눔스퀘어 ExtraBold" panose="020B0600000101010101"/>
              </a:rPr>
              <a:t>BLE </a:t>
            </a:r>
            <a:r>
              <a:rPr lang="ko-KR" altLang="en-US" sz="1600" dirty="0">
                <a:ea typeface="나눔스퀘어 ExtraBold" panose="020B0600000101010101"/>
              </a:rPr>
              <a:t>기반 통신 서비스의 경우 </a:t>
            </a:r>
            <a:r>
              <a:rPr lang="ko-KR" altLang="en-US" sz="1600" b="1" dirty="0">
                <a:ea typeface="나눔스퀘어 ExtraBold" panose="020B0600000101010101"/>
              </a:rPr>
              <a:t>인증 없이 </a:t>
            </a:r>
            <a:r>
              <a:rPr lang="en-US" altLang="ko-KR" sz="1600" b="1" dirty="0">
                <a:ea typeface="나눔스퀘어 ExtraBold" panose="020B0600000101010101"/>
              </a:rPr>
              <a:t>GATT</a:t>
            </a:r>
            <a:r>
              <a:rPr lang="ko-KR" altLang="en-US" sz="1600" b="1" dirty="0">
                <a:ea typeface="나눔스퀘어 ExtraBold" panose="020B0600000101010101"/>
              </a:rPr>
              <a:t>에 접근이 가능</a:t>
            </a:r>
            <a:r>
              <a:rPr lang="ko-KR" altLang="en-US" sz="1600" dirty="0">
                <a:ea typeface="나눔스퀘어 ExtraBold" panose="020B0600000101010101"/>
              </a:rPr>
              <a:t>하여</a:t>
            </a:r>
            <a:r>
              <a:rPr lang="en-US" altLang="ko-KR" sz="1600" dirty="0">
                <a:ea typeface="나눔스퀘어 ExtraBold" panose="020B0600000101010101"/>
              </a:rPr>
              <a:t> </a:t>
            </a:r>
            <a:r>
              <a:rPr lang="ko-KR" altLang="en-US" sz="1600" dirty="0">
                <a:ea typeface="나눔스퀘어 ExtraBold" panose="020B0600000101010101"/>
              </a:rPr>
              <a:t>실제 </a:t>
            </a:r>
            <a:endParaRPr lang="en-US" altLang="ko-KR" sz="1600" dirty="0">
              <a:ea typeface="나눔스퀘어 ExtraBold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ea typeface="나눔스퀘어 ExtraBold" panose="020B0600000101010101"/>
              </a:rPr>
              <a:t>데이터 전송이 이루어지는 응용 계층에서 공격 위협</a:t>
            </a:r>
            <a:r>
              <a:rPr lang="ko-KR" altLang="en-US" sz="1600" dirty="0">
                <a:ea typeface="나눔스퀘어 ExtraBold" panose="020B0600000101010101"/>
              </a:rPr>
              <a:t>에</a:t>
            </a:r>
            <a:r>
              <a:rPr lang="ko-KR" altLang="en-US" sz="1600" b="1" dirty="0">
                <a:ea typeface="나눔스퀘어 ExtraBold" panose="020B0600000101010101"/>
              </a:rPr>
              <a:t> </a:t>
            </a:r>
            <a:r>
              <a:rPr lang="ko-KR" altLang="en-US" sz="1600" dirty="0">
                <a:ea typeface="나눔스퀘어 ExtraBold" panose="020B0600000101010101"/>
              </a:rPr>
              <a:t>쉽게 노출됨</a:t>
            </a:r>
            <a:endParaRPr lang="en-US" altLang="ko-KR" sz="1600" dirty="0"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2578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계획대비 진행상황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23FA72-06E5-33AA-B698-27D43A352DC8}"/>
              </a:ext>
            </a:extLst>
          </p:cNvPr>
          <p:cNvSpPr/>
          <p:nvPr/>
        </p:nvSpPr>
        <p:spPr>
          <a:xfrm>
            <a:off x="272607" y="1434526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</a:t>
            </a: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기기의 무선 네트워크 보안</a:t>
            </a:r>
            <a:b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취약점 분석 연구</a:t>
            </a:r>
          </a:p>
        </p:txBody>
      </p:sp>
    </p:spTree>
    <p:extLst>
      <p:ext uri="{BB962C8B-B14F-4D97-AF65-F5344CB8AC3E}">
        <p14:creationId xmlns:p14="http://schemas.microsoft.com/office/powerpoint/2010/main" val="244458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D42F-AC11-E7A3-478D-9DFCB2DD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5A1F2B-9BE1-DA30-2F14-A60DE17B4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26914"/>
              </p:ext>
            </p:extLst>
          </p:nvPr>
        </p:nvGraphicFramePr>
        <p:xfrm>
          <a:off x="713062" y="1353674"/>
          <a:ext cx="8641097" cy="5019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1953">
                  <a:extLst>
                    <a:ext uri="{9D8B030D-6E8A-4147-A177-3AD203B41FA5}">
                      <a16:colId xmlns:a16="http://schemas.microsoft.com/office/drawing/2014/main" val="1295093238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335411680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407227509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44729783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05566710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215372163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12666970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246433220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43042779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472650398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99312844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045979321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559355376"/>
                    </a:ext>
                  </a:extLst>
                </a:gridCol>
              </a:tblGrid>
              <a:tr h="579345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0136636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조사 및 주제 선정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15658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장비 취약점 및</a:t>
                      </a:r>
                      <a:b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공격방식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6580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공격 및</a:t>
                      </a:r>
                      <a:b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분석</a:t>
                      </a:r>
                      <a:endParaRPr lang="en-US" altLang="ko-KR" sz="120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1091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해결을 위한</a:t>
                      </a:r>
                      <a:b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모델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2251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155360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작품 완성 및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전시회 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049107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결과 보고서 및 논문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61703"/>
                  </a:ext>
                </a:extLst>
              </a:tr>
            </a:tbl>
          </a:graphicData>
        </a:graphic>
      </p:graphicFrame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06AABE2F-787C-6B14-5F32-8D9A59B4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6E5D2-2743-EC57-15F9-82AAAF17FDEB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계획대비 진행상황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7C23FE-92B8-AE34-4D60-0C3A2B33BBAA}"/>
              </a:ext>
            </a:extLst>
          </p:cNvPr>
          <p:cNvGrpSpPr/>
          <p:nvPr/>
        </p:nvGrpSpPr>
        <p:grpSpPr>
          <a:xfrm>
            <a:off x="426707" y="835131"/>
            <a:ext cx="2094650" cy="400110"/>
            <a:chOff x="426707" y="780267"/>
            <a:chExt cx="2094650" cy="4001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D6A895-3DDA-F402-C5F1-269DED50540B}"/>
                </a:ext>
              </a:extLst>
            </p:cNvPr>
            <p:cNvSpPr/>
            <p:nvPr/>
          </p:nvSpPr>
          <p:spPr>
            <a:xfrm>
              <a:off x="528504" y="780267"/>
              <a:ext cx="19928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계획대비 진행상황</a:t>
              </a:r>
              <a:endParaRPr lang="ko-Kore-KR" altLang="en-US" sz="20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F3BFAC-EE54-8811-981F-4E27434DA939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72330C0-EBDC-25CA-CC92-6999AFAAEC67}"/>
              </a:ext>
            </a:extLst>
          </p:cNvPr>
          <p:cNvSpPr/>
          <p:nvPr/>
        </p:nvSpPr>
        <p:spPr>
          <a:xfrm>
            <a:off x="2387576" y="2112062"/>
            <a:ext cx="1193824" cy="2552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8F0E6FD-B7B3-A547-0ABB-0D8E18DE1219}"/>
              </a:ext>
            </a:extLst>
          </p:cNvPr>
          <p:cNvSpPr/>
          <p:nvPr/>
        </p:nvSpPr>
        <p:spPr>
          <a:xfrm>
            <a:off x="3532830" y="3413149"/>
            <a:ext cx="1193821" cy="25527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44A338-84FE-63E0-67D0-FEF1AB22C949}"/>
              </a:ext>
            </a:extLst>
          </p:cNvPr>
          <p:cNvCxnSpPr>
            <a:cxnSpLocks/>
          </p:cNvCxnSpPr>
          <p:nvPr/>
        </p:nvCxnSpPr>
        <p:spPr>
          <a:xfrm>
            <a:off x="4680194" y="1254688"/>
            <a:ext cx="0" cy="53120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752584-C12D-8534-B630-3753F5146EE3}"/>
              </a:ext>
            </a:extLst>
          </p:cNvPr>
          <p:cNvSpPr txBox="1"/>
          <p:nvPr/>
        </p:nvSpPr>
        <p:spPr>
          <a:xfrm>
            <a:off x="4008408" y="811304"/>
            <a:ext cx="143648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중간발표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55B02CA-005E-B0BF-BF5C-84D62C13E84C}"/>
              </a:ext>
            </a:extLst>
          </p:cNvPr>
          <p:cNvSpPr/>
          <p:nvPr/>
        </p:nvSpPr>
        <p:spPr>
          <a:xfrm>
            <a:off x="2936973" y="2788065"/>
            <a:ext cx="1193824" cy="2552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Ⅲ.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설계 사양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95E8A6-5871-EFA0-7A00-6CFA50A46434}"/>
              </a:ext>
            </a:extLst>
          </p:cNvPr>
          <p:cNvSpPr/>
          <p:nvPr/>
        </p:nvSpPr>
        <p:spPr>
          <a:xfrm>
            <a:off x="379239" y="137335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</a:t>
            </a: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기기의 무선 네트워크 보안</a:t>
            </a:r>
            <a:br>
              <a:rPr kumimoji="1" lang="en-US" altLang="ko-KR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취약점 분석 연구</a:t>
            </a:r>
          </a:p>
        </p:txBody>
      </p:sp>
    </p:spTree>
    <p:extLst>
      <p:ext uri="{BB962C8B-B14F-4D97-AF65-F5344CB8AC3E}">
        <p14:creationId xmlns:p14="http://schemas.microsoft.com/office/powerpoint/2010/main" val="152186507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987</TotalTime>
  <Words>1373</Words>
  <Application>Microsoft Macintosh PowerPoint</Application>
  <PresentationFormat>A4 용지(210x297mm)</PresentationFormat>
  <Paragraphs>266</Paragraphs>
  <Slides>25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-webkit-standard</vt:lpstr>
      <vt:lpstr>나눔스퀘어 Bold</vt:lpstr>
      <vt:lpstr>나눔스퀘어 ExtraBold</vt:lpstr>
      <vt:lpstr>나눔스퀘어OTF Bold</vt:lpstr>
      <vt:lpstr>맑은 고딕</vt:lpstr>
      <vt:lpstr>시스템 서체 일반체</vt:lpstr>
      <vt:lpstr>Google Sans Display</vt:lpstr>
      <vt:lpstr>HeadLineA</vt:lpstr>
      <vt:lpstr>inherit</vt:lpstr>
      <vt:lpstr>KoPubDotum Medium</vt:lpstr>
      <vt:lpstr>Arial</vt:lpstr>
      <vt:lpstr>Calibri</vt:lpstr>
      <vt:lpstr>Calibri Light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나성균</dc:creator>
  <cp:lastModifiedBy>민현선</cp:lastModifiedBy>
  <cp:revision>6</cp:revision>
  <cp:lastPrinted>2021-12-22T04:43:14Z</cp:lastPrinted>
  <dcterms:created xsi:type="dcterms:W3CDTF">2021-08-02T08:08:44Z</dcterms:created>
  <dcterms:modified xsi:type="dcterms:W3CDTF">2025-04-14T00:37:01Z</dcterms:modified>
</cp:coreProperties>
</file>